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39"/>
  </p:notesMasterIdLst>
  <p:sldIdLst>
    <p:sldId id="256" r:id="rId5"/>
    <p:sldId id="288" r:id="rId6"/>
    <p:sldId id="289" r:id="rId7"/>
    <p:sldId id="282" r:id="rId8"/>
    <p:sldId id="258" r:id="rId9"/>
    <p:sldId id="287" r:id="rId10"/>
    <p:sldId id="259" r:id="rId11"/>
    <p:sldId id="280" r:id="rId12"/>
    <p:sldId id="262" r:id="rId13"/>
    <p:sldId id="263" r:id="rId14"/>
    <p:sldId id="261" r:id="rId15"/>
    <p:sldId id="274" r:id="rId16"/>
    <p:sldId id="275" r:id="rId17"/>
    <p:sldId id="277" r:id="rId18"/>
    <p:sldId id="290" r:id="rId19"/>
    <p:sldId id="264" r:id="rId20"/>
    <p:sldId id="265" r:id="rId21"/>
    <p:sldId id="266" r:id="rId22"/>
    <p:sldId id="267" r:id="rId23"/>
    <p:sldId id="268" r:id="rId24"/>
    <p:sldId id="269" r:id="rId25"/>
    <p:sldId id="270" r:id="rId26"/>
    <p:sldId id="291" r:id="rId27"/>
    <p:sldId id="272" r:id="rId28"/>
    <p:sldId id="273" r:id="rId29"/>
    <p:sldId id="297" r:id="rId30"/>
    <p:sldId id="298" r:id="rId31"/>
    <p:sldId id="292" r:id="rId32"/>
    <p:sldId id="293" r:id="rId33"/>
    <p:sldId id="295" r:id="rId34"/>
    <p:sldId id="300" r:id="rId35"/>
    <p:sldId id="294" r:id="rId36"/>
    <p:sldId id="284" r:id="rId37"/>
    <p:sldId id="286" r:id="rId38"/>
  </p:sldIdLst>
  <p:sldSz cx="12192000" cy="6858000"/>
  <p:notesSz cx="6858000" cy="9144000"/>
  <p:embeddedFontLst>
    <p:embeddedFont>
      <p:font typeface="Helvetica Neue" panose="020B0604020202020204" charset="0"/>
      <p:regular r:id="rId40"/>
      <p:bold r:id="rId41"/>
      <p:italic r:id="rId42"/>
      <p:boldItalic r:id="rId43"/>
    </p:embeddedFont>
    <p:embeddedFont>
      <p:font typeface="Lato" panose="020F0502020204030203" pitchFamily="34" charset="0"/>
      <p:regular r:id="rId44"/>
      <p:bold r:id="rId45"/>
      <p:italic r:id="rId46"/>
      <p:boldItalic r:id="rId47"/>
    </p:embeddedFont>
    <p:embeddedFont>
      <p:font typeface="Source Sans Pro" panose="020B050303040302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jL7r9pKs5uxZBT5C6x0wQUgrbe9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AD150F-E76E-2279-2999-89907771E302}" name="Joaquin Escalante" initials="JE" userId="S::JEscalante@nctcog.org::487c992c-c4a4-458e-81f0-afcdccb71ee2" providerId="AD"/>
  <p188:author id="{1CB4AF51-C867-4256-9A12-A4906B8210DE}" name="Alyssa Knox" initials="AK" userId="S::aknox@nctcog.org::2682adab-eff7-4a69-b3f1-6b304023e846" providerId="AD"/>
  <p188:author id="{9A192F62-5112-7681-F9A2-CC400ADE05CF}" name="Amy Hodges" initials="AH" userId="S::AHodges@nctcog.org::89b95d68-9e60-47db-acd5-9385dec8d0a5" providerId="AD"/>
  <p188:author id="{F7868065-7771-821D-F67B-72299B225315}" name="Joaquin Escalante" initials="JE" userId="S::jescalante@nctcog.org::487c992c-c4a4-458e-81f0-afcdccb71ee2" providerId="AD"/>
  <p188:author id="{59D26E6C-C67A-2E03-7572-AE9C61389A8A}" name="Alyssa Knox" initials="AK" userId="S::AKnox@nctcog.org::2682adab-eff7-4a69-b3f1-6b304023e846" providerId="AD"/>
  <p188:author id="{BAFD2375-B7B6-5CC7-CEA1-F96F2111D8AD}" name="Amy Hodges" initials="AH" userId="S::ahodges@nctcog.org::89b95d68-9e60-47db-acd5-9385dec8d0a5" providerId="AD"/>
  <p188:author id="{C6B2288A-1072-15F6-470B-D862AF148C9A}" name="Brandy O'Quinn" initials="BO" userId="S::brandyo_irecusa.org#ext#@nctcog.onmicrosoft.com::ecc62a1d-bcad-4777-8079-3ff5ab0ea213" providerId="AD"/>
  <p188:author id="{597F8BE9-52B6-CC14-CB06-18F287EFBBFB}" name="Zachary Greene" initials="ZG" userId="S::zach.greene_wri.org#ext#@nctcog.onmicrosoft.com::44145358-c867-452f-b061-1a2e2f4768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0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2.fntdata"/><Relationship Id="rId54"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quin Escalante" userId="487c992c-c4a4-458e-81f0-afcdccb71ee2" providerId="ADAL" clId="{E4717DDC-D4C2-4255-AA11-A55753E5694D}"/>
    <pc:docChg chg="delSld">
      <pc:chgData name="Joaquin Escalante" userId="487c992c-c4a4-458e-81f0-afcdccb71ee2" providerId="ADAL" clId="{E4717DDC-D4C2-4255-AA11-A55753E5694D}" dt="2024-02-29T19:07:00.192" v="16" actId="2696"/>
      <pc:docMkLst>
        <pc:docMk/>
      </pc:docMkLst>
      <pc:sldChg chg="delCm">
        <pc:chgData name="Joaquin Escalante" userId="487c992c-c4a4-458e-81f0-afcdccb71ee2" providerId="ADAL" clId="{E4717DDC-D4C2-4255-AA11-A55753E5694D}" dt="2024-02-29T19:00:43.342" v="0"/>
        <pc:sldMkLst>
          <pc:docMk/>
          <pc:sldMk cId="0" sldId="256"/>
        </pc:sldMkLst>
        <pc:extLst>
          <p:ext xmlns:p="http://schemas.openxmlformats.org/presentationml/2006/main" uri="{D6D511B9-2390-475A-947B-AFAB55BFBCF1}">
            <pc226:cmChg xmlns:pc226="http://schemas.microsoft.com/office/powerpoint/2022/06/main/command" chg="del">
              <pc226:chgData name="Joaquin Escalante" userId="487c992c-c4a4-458e-81f0-afcdccb71ee2" providerId="ADAL" clId="{E4717DDC-D4C2-4255-AA11-A55753E5694D}" dt="2024-02-29T19:00:43.342" v="0"/>
              <pc2:cmMkLst xmlns:pc2="http://schemas.microsoft.com/office/powerpoint/2019/9/main/command">
                <pc:docMk/>
                <pc:sldMk cId="0" sldId="256"/>
                <pc2:cmMk id="{CC7F5B87-F3F2-4048-84A4-716311359077}"/>
              </pc2:cmMkLst>
            </pc226:cmChg>
          </p:ext>
        </pc:extLst>
      </pc:sldChg>
      <pc:sldChg chg="delCm">
        <pc:chgData name="Joaquin Escalante" userId="487c992c-c4a4-458e-81f0-afcdccb71ee2" providerId="ADAL" clId="{E4717DDC-D4C2-4255-AA11-A55753E5694D}" dt="2024-02-29T19:01:30.744" v="4"/>
        <pc:sldMkLst>
          <pc:docMk/>
          <pc:sldMk cId="0" sldId="259"/>
        </pc:sldMkLst>
        <pc:extLst>
          <p:ext xmlns:p="http://schemas.openxmlformats.org/presentationml/2006/main" uri="{D6D511B9-2390-475A-947B-AFAB55BFBCF1}">
            <pc226:cmChg xmlns:pc226="http://schemas.microsoft.com/office/powerpoint/2022/06/main/command" chg="del">
              <pc226:chgData name="Joaquin Escalante" userId="487c992c-c4a4-458e-81f0-afcdccb71ee2" providerId="ADAL" clId="{E4717DDC-D4C2-4255-AA11-A55753E5694D}" dt="2024-02-29T19:01:30.062" v="3"/>
              <pc2:cmMkLst xmlns:pc2="http://schemas.microsoft.com/office/powerpoint/2019/9/main/command">
                <pc:docMk/>
                <pc:sldMk cId="0" sldId="259"/>
                <pc2:cmMk id="{D9574918-2E61-42A5-B1C7-1FB3C0377679}"/>
              </pc2:cmMkLst>
            </pc226:cmChg>
            <pc226:cmChg xmlns:pc226="http://schemas.microsoft.com/office/powerpoint/2022/06/main/command" chg="del">
              <pc226:chgData name="Joaquin Escalante" userId="487c992c-c4a4-458e-81f0-afcdccb71ee2" providerId="ADAL" clId="{E4717DDC-D4C2-4255-AA11-A55753E5694D}" dt="2024-02-29T19:01:30.744" v="4"/>
              <pc2:cmMkLst xmlns:pc2="http://schemas.microsoft.com/office/powerpoint/2019/9/main/command">
                <pc:docMk/>
                <pc:sldMk cId="0" sldId="259"/>
                <pc2:cmMk id="{0E5CE31E-71FE-4BEF-9E6D-62882C0EC885}"/>
              </pc2:cmMkLst>
            </pc226:cmChg>
          </p:ext>
        </pc:extLst>
      </pc:sldChg>
      <pc:sldChg chg="del">
        <pc:chgData name="Joaquin Escalante" userId="487c992c-c4a4-458e-81f0-afcdccb71ee2" providerId="ADAL" clId="{E4717DDC-D4C2-4255-AA11-A55753E5694D}" dt="2024-02-29T19:01:42.036" v="5" actId="2696"/>
        <pc:sldMkLst>
          <pc:docMk/>
          <pc:sldMk cId="0" sldId="260"/>
        </pc:sldMkLst>
      </pc:sldChg>
      <pc:sldChg chg="delCm">
        <pc:chgData name="Joaquin Escalante" userId="487c992c-c4a4-458e-81f0-afcdccb71ee2" providerId="ADAL" clId="{E4717DDC-D4C2-4255-AA11-A55753E5694D}" dt="2024-02-29T19:01:56.465" v="7"/>
        <pc:sldMkLst>
          <pc:docMk/>
          <pc:sldMk cId="0" sldId="261"/>
        </pc:sldMkLst>
        <pc:extLst>
          <p:ext xmlns:p="http://schemas.openxmlformats.org/presentationml/2006/main" uri="{D6D511B9-2390-475A-947B-AFAB55BFBCF1}">
            <pc226:cmChg xmlns:pc226="http://schemas.microsoft.com/office/powerpoint/2022/06/main/command" chg="del">
              <pc226:chgData name="Joaquin Escalante" userId="487c992c-c4a4-458e-81f0-afcdccb71ee2" providerId="ADAL" clId="{E4717DDC-D4C2-4255-AA11-A55753E5694D}" dt="2024-02-29T19:01:56.465" v="7"/>
              <pc2:cmMkLst xmlns:pc2="http://schemas.microsoft.com/office/powerpoint/2019/9/main/command">
                <pc:docMk/>
                <pc:sldMk cId="0" sldId="261"/>
                <pc2:cmMk id="{F92FD764-634E-4F45-B064-628CA151D422}"/>
              </pc2:cmMkLst>
            </pc226:cmChg>
            <pc226:cmChg xmlns:pc226="http://schemas.microsoft.com/office/powerpoint/2022/06/main/command" chg="del">
              <pc226:chgData name="Joaquin Escalante" userId="487c992c-c4a4-458e-81f0-afcdccb71ee2" providerId="ADAL" clId="{E4717DDC-D4C2-4255-AA11-A55753E5694D}" dt="2024-02-29T19:01:55.792" v="6"/>
              <pc2:cmMkLst xmlns:pc2="http://schemas.microsoft.com/office/powerpoint/2019/9/main/command">
                <pc:docMk/>
                <pc:sldMk cId="0" sldId="261"/>
                <pc2:cmMk id="{BEDBA4C1-9F1C-45EA-A126-5B5B1979A7A4}"/>
              </pc2:cmMkLst>
            </pc226:cmChg>
          </p:ext>
        </pc:extLst>
      </pc:sldChg>
      <pc:sldChg chg="delCm">
        <pc:chgData name="Joaquin Escalante" userId="487c992c-c4a4-458e-81f0-afcdccb71ee2" providerId="ADAL" clId="{E4717DDC-D4C2-4255-AA11-A55753E5694D}" dt="2024-02-29T19:02:18.883" v="8"/>
        <pc:sldMkLst>
          <pc:docMk/>
          <pc:sldMk cId="0" sldId="273"/>
        </pc:sldMkLst>
        <pc:extLst>
          <p:ext xmlns:p="http://schemas.openxmlformats.org/presentationml/2006/main" uri="{D6D511B9-2390-475A-947B-AFAB55BFBCF1}">
            <pc226:cmChg xmlns:pc226="http://schemas.microsoft.com/office/powerpoint/2022/06/main/command" chg="del">
              <pc226:chgData name="Joaquin Escalante" userId="487c992c-c4a4-458e-81f0-afcdccb71ee2" providerId="ADAL" clId="{E4717DDC-D4C2-4255-AA11-A55753E5694D}" dt="2024-02-29T19:02:18.883" v="8"/>
              <pc2:cmMkLst xmlns:pc2="http://schemas.microsoft.com/office/powerpoint/2019/9/main/command">
                <pc:docMk/>
                <pc:sldMk cId="0" sldId="273"/>
                <pc2:cmMk id="{9A47B698-BAF6-4D15-982A-6F5D9A524327}"/>
              </pc2:cmMkLst>
            </pc226:cmChg>
          </p:ext>
        </pc:extLst>
      </pc:sldChg>
      <pc:sldChg chg="del delCm">
        <pc:chgData name="Joaquin Escalante" userId="487c992c-c4a4-458e-81f0-afcdccb71ee2" providerId="ADAL" clId="{E4717DDC-D4C2-4255-AA11-A55753E5694D}" dt="2024-02-29T19:07:00.192" v="16" actId="2696"/>
        <pc:sldMkLst>
          <pc:docMk/>
          <pc:sldMk cId="0" sldId="279"/>
        </pc:sldMkLst>
        <pc:extLst>
          <p:ext xmlns:p="http://schemas.openxmlformats.org/presentationml/2006/main" uri="{D6D511B9-2390-475A-947B-AFAB55BFBCF1}">
            <pc226:cmChg xmlns:pc226="http://schemas.microsoft.com/office/powerpoint/2022/06/main/command" chg="del">
              <pc226:chgData name="Joaquin Escalante" userId="487c992c-c4a4-458e-81f0-afcdccb71ee2" providerId="ADAL" clId="{E4717DDC-D4C2-4255-AA11-A55753E5694D}" dt="2024-02-29T19:03:12.775" v="15"/>
              <pc2:cmMkLst xmlns:pc2="http://schemas.microsoft.com/office/powerpoint/2019/9/main/command">
                <pc:docMk/>
                <pc:sldMk cId="0" sldId="279"/>
                <pc2:cmMk id="{E00A3F13-257D-4CB9-9DC3-7CC799D8B27E}"/>
              </pc2:cmMkLst>
            </pc226:cmChg>
            <pc226:cmChg xmlns:pc226="http://schemas.microsoft.com/office/powerpoint/2022/06/main/command" chg="del">
              <pc226:chgData name="Joaquin Escalante" userId="487c992c-c4a4-458e-81f0-afcdccb71ee2" providerId="ADAL" clId="{E4717DDC-D4C2-4255-AA11-A55753E5694D}" dt="2024-02-29T19:03:10.439" v="14"/>
              <pc2:cmMkLst xmlns:pc2="http://schemas.microsoft.com/office/powerpoint/2019/9/main/command">
                <pc:docMk/>
                <pc:sldMk cId="0" sldId="279"/>
                <pc2:cmMk id="{E71BCFE3-B94E-405A-8623-E92E49897525}"/>
              </pc2:cmMkLst>
            </pc226:cmChg>
          </p:ext>
        </pc:extLst>
      </pc:sldChg>
      <pc:sldChg chg="delCm">
        <pc:chgData name="Joaquin Escalante" userId="487c992c-c4a4-458e-81f0-afcdccb71ee2" providerId="ADAL" clId="{E4717DDC-D4C2-4255-AA11-A55753E5694D}" dt="2024-02-29T19:01:26.785" v="2"/>
        <pc:sldMkLst>
          <pc:docMk/>
          <pc:sldMk cId="2630748946" sldId="287"/>
        </pc:sldMkLst>
        <pc:extLst>
          <p:ext xmlns:p="http://schemas.openxmlformats.org/presentationml/2006/main" uri="{D6D511B9-2390-475A-947B-AFAB55BFBCF1}">
            <pc226:cmChg xmlns:pc226="http://schemas.microsoft.com/office/powerpoint/2022/06/main/command" chg="del">
              <pc226:chgData name="Joaquin Escalante" userId="487c992c-c4a4-458e-81f0-afcdccb71ee2" providerId="ADAL" clId="{E4717DDC-D4C2-4255-AA11-A55753E5694D}" dt="2024-02-29T19:01:26.785" v="2"/>
              <pc2:cmMkLst xmlns:pc2="http://schemas.microsoft.com/office/powerpoint/2019/9/main/command">
                <pc:docMk/>
                <pc:sldMk cId="2630748946" sldId="287"/>
                <pc2:cmMk id="{B89D0845-8396-40E7-AD10-3A93E2AD00A9}"/>
              </pc2:cmMkLst>
            </pc226:cmChg>
          </p:ext>
        </pc:extLst>
      </pc:sldChg>
      <pc:sldChg chg="delCm">
        <pc:chgData name="Joaquin Escalante" userId="487c992c-c4a4-458e-81f0-afcdccb71ee2" providerId="ADAL" clId="{E4717DDC-D4C2-4255-AA11-A55753E5694D}" dt="2024-02-29T19:01:20.086" v="1"/>
        <pc:sldMkLst>
          <pc:docMk/>
          <pc:sldMk cId="3816798997" sldId="289"/>
        </pc:sldMkLst>
        <pc:extLst>
          <p:ext xmlns:p="http://schemas.openxmlformats.org/presentationml/2006/main" uri="{D6D511B9-2390-475A-947B-AFAB55BFBCF1}">
            <pc226:cmChg xmlns:pc226="http://schemas.microsoft.com/office/powerpoint/2022/06/main/command" chg="del">
              <pc226:chgData name="Joaquin Escalante" userId="487c992c-c4a4-458e-81f0-afcdccb71ee2" providerId="ADAL" clId="{E4717DDC-D4C2-4255-AA11-A55753E5694D}" dt="2024-02-29T19:01:20.086" v="1"/>
              <pc2:cmMkLst xmlns:pc2="http://schemas.microsoft.com/office/powerpoint/2019/9/main/command">
                <pc:docMk/>
                <pc:sldMk cId="3816798997" sldId="289"/>
                <pc2:cmMk id="{7B134F07-01D3-400B-BC16-3E170C97DC50}"/>
              </pc2:cmMkLst>
            </pc226:cmChg>
          </p:ext>
        </pc:extLst>
      </pc:sldChg>
      <pc:sldChg chg="delCm">
        <pc:chgData name="Joaquin Escalante" userId="487c992c-c4a4-458e-81f0-afcdccb71ee2" providerId="ADAL" clId="{E4717DDC-D4C2-4255-AA11-A55753E5694D}" dt="2024-02-29T19:02:57.347" v="13"/>
        <pc:sldMkLst>
          <pc:docMk/>
          <pc:sldMk cId="320846606" sldId="294"/>
        </pc:sldMkLst>
        <pc:extLst>
          <p:ext xmlns:p="http://schemas.openxmlformats.org/presentationml/2006/main" uri="{D6D511B9-2390-475A-947B-AFAB55BFBCF1}">
            <pc226:cmChg xmlns:pc226="http://schemas.microsoft.com/office/powerpoint/2022/06/main/command" chg="del">
              <pc226:chgData name="Joaquin Escalante" userId="487c992c-c4a4-458e-81f0-afcdccb71ee2" providerId="ADAL" clId="{E4717DDC-D4C2-4255-AA11-A55753E5694D}" dt="2024-02-29T19:02:33.742" v="9"/>
              <pc2:cmMkLst xmlns:pc2="http://schemas.microsoft.com/office/powerpoint/2019/9/main/command">
                <pc:docMk/>
                <pc:sldMk cId="320846606" sldId="294"/>
                <pc2:cmMk id="{61D3F61B-CAEC-4B57-9D70-6E6E5989FFA4}"/>
              </pc2:cmMkLst>
            </pc226:cmChg>
            <pc226:cmChg xmlns:pc226="http://schemas.microsoft.com/office/powerpoint/2022/06/main/command" chg="del">
              <pc226:chgData name="Joaquin Escalante" userId="487c992c-c4a4-458e-81f0-afcdccb71ee2" providerId="ADAL" clId="{E4717DDC-D4C2-4255-AA11-A55753E5694D}" dt="2024-02-29T19:02:51.255" v="11"/>
              <pc2:cmMkLst xmlns:pc2="http://schemas.microsoft.com/office/powerpoint/2019/9/main/command">
                <pc:docMk/>
                <pc:sldMk cId="320846606" sldId="294"/>
                <pc2:cmMk id="{B9FCB726-8A8E-4AC7-9E46-906D5ECE7F65}"/>
              </pc2:cmMkLst>
            </pc226:cmChg>
            <pc226:cmChg xmlns:pc226="http://schemas.microsoft.com/office/powerpoint/2022/06/main/command" chg="del">
              <pc226:chgData name="Joaquin Escalante" userId="487c992c-c4a4-458e-81f0-afcdccb71ee2" providerId="ADAL" clId="{E4717DDC-D4C2-4255-AA11-A55753E5694D}" dt="2024-02-29T19:02:57.347" v="13"/>
              <pc2:cmMkLst xmlns:pc2="http://schemas.microsoft.com/office/powerpoint/2019/9/main/command">
                <pc:docMk/>
                <pc:sldMk cId="320846606" sldId="294"/>
                <pc2:cmMk id="{E6282A5F-DABE-44D6-BD8C-6E8FA3D9331F}"/>
              </pc2:cmMkLst>
            </pc226:cmChg>
            <pc226:cmChg xmlns:pc226="http://schemas.microsoft.com/office/powerpoint/2022/06/main/command" chg="del">
              <pc226:chgData name="Joaquin Escalante" userId="487c992c-c4a4-458e-81f0-afcdccb71ee2" providerId="ADAL" clId="{E4717DDC-D4C2-4255-AA11-A55753E5694D}" dt="2024-02-29T19:02:49.163" v="10"/>
              <pc2:cmMkLst xmlns:pc2="http://schemas.microsoft.com/office/powerpoint/2019/9/main/command">
                <pc:docMk/>
                <pc:sldMk cId="320846606" sldId="294"/>
                <pc2:cmMk id="{FA2F808E-07D8-47D0-9192-3F963DBEDE57}"/>
              </pc2:cmMkLst>
            </pc226:cmChg>
            <pc226:cmChg xmlns:pc226="http://schemas.microsoft.com/office/powerpoint/2022/06/main/command" chg="del">
              <pc226:chgData name="Joaquin Escalante" userId="487c992c-c4a4-458e-81f0-afcdccb71ee2" providerId="ADAL" clId="{E4717DDC-D4C2-4255-AA11-A55753E5694D}" dt="2024-02-29T19:02:52.948" v="12"/>
              <pc2:cmMkLst xmlns:pc2="http://schemas.microsoft.com/office/powerpoint/2019/9/main/command">
                <pc:docMk/>
                <pc:sldMk cId="320846606" sldId="294"/>
                <pc2:cmMk id="{41FF0CC2-320C-4B0B-88BB-B2A9391921C1}"/>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C3D83F-A3CE-457F-A539-AB2BE9113D3D}" type="doc">
      <dgm:prSet loTypeId="urn:microsoft.com/office/officeart/2016/7/layout/BasicTimeline" loCatId="timeline" qsTypeId="urn:microsoft.com/office/officeart/2005/8/quickstyle/simple1" qsCatId="simple" csTypeId="urn:microsoft.com/office/officeart/2005/8/colors/accent2_2" csCatId="accent2" phldr="1"/>
      <dgm:spPr/>
      <dgm:t>
        <a:bodyPr/>
        <a:lstStyle/>
        <a:p>
          <a:endParaRPr lang="en-US"/>
        </a:p>
      </dgm:t>
    </dgm:pt>
    <dgm:pt modelId="{E9D28A09-083A-4E8C-9122-D2550BA35B6A}">
      <dgm:prSet phldr="0"/>
      <dgm:spPr/>
      <dgm:t>
        <a:bodyPr/>
        <a:lstStyle/>
        <a:p>
          <a:pPr>
            <a:defRPr b="1"/>
          </a:pPr>
          <a:r>
            <a:rPr lang="en-US" i="1">
              <a:latin typeface="+mn-lt"/>
              <a:ea typeface="Calibri"/>
              <a:cs typeface="Calibri"/>
            </a:rPr>
            <a:t>March</a:t>
          </a:r>
          <a:r>
            <a:rPr lang="en-US" b="1" i="1">
              <a:latin typeface="+mn-lt"/>
              <a:ea typeface="Calibri"/>
              <a:cs typeface="Calibri"/>
            </a:rPr>
            <a:t> 2024</a:t>
          </a:r>
          <a:endParaRPr lang="en-US" b="0">
            <a:latin typeface="+mn-lt"/>
            <a:ea typeface="Calibri"/>
            <a:cs typeface="Calibri"/>
          </a:endParaRPr>
        </a:p>
      </dgm:t>
    </dgm:pt>
    <dgm:pt modelId="{5032A1C4-3070-4FB5-82BD-FBAF844D307E}" type="parTrans" cxnId="{82F58889-00D4-48FF-AAF2-354B7F33295C}">
      <dgm:prSet/>
      <dgm:spPr/>
      <dgm:t>
        <a:bodyPr/>
        <a:lstStyle/>
        <a:p>
          <a:endParaRPr lang="en-US" altLang="zh-CN"/>
        </a:p>
      </dgm:t>
    </dgm:pt>
    <dgm:pt modelId="{08B3D991-38B2-4652-B6B5-454DE685E610}" type="sibTrans" cxnId="{82F58889-00D4-48FF-AAF2-354B7F33295C}">
      <dgm:prSet/>
      <dgm:spPr/>
      <dgm:t>
        <a:bodyPr/>
        <a:lstStyle/>
        <a:p>
          <a:endParaRPr lang="en-US" altLang="zh-CN"/>
        </a:p>
      </dgm:t>
    </dgm:pt>
    <dgm:pt modelId="{7D7723D9-086C-4569-A8B1-B4D4F067F23E}">
      <dgm:prSet phldr="0" custT="1"/>
      <dgm:spPr/>
      <dgm:t>
        <a:bodyPr/>
        <a:lstStyle/>
        <a:p>
          <a:r>
            <a:rPr lang="en-US" sz="1400" b="1" i="1">
              <a:latin typeface="+mn-lt"/>
              <a:ea typeface="Calibri"/>
              <a:cs typeface="Calibri"/>
            </a:rPr>
            <a:t>Session #1: </a:t>
          </a:r>
          <a:r>
            <a:rPr lang="en-US" sz="1400" b="1" i="1">
              <a:latin typeface="+mn-lt"/>
            </a:rPr>
            <a:t>Setting the stage for solar development</a:t>
          </a:r>
          <a:endParaRPr lang="en-US" sz="1400" b="1" i="1">
            <a:latin typeface="+mn-lt"/>
            <a:ea typeface="Calibri"/>
            <a:cs typeface="Calibri"/>
          </a:endParaRPr>
        </a:p>
      </dgm:t>
    </dgm:pt>
    <dgm:pt modelId="{07F84698-E3EF-42D7-A0F5-400DB7197B2E}" type="parTrans" cxnId="{58C70D75-FC31-4A8B-853C-F5684F4C84FD}">
      <dgm:prSet/>
      <dgm:spPr/>
      <dgm:t>
        <a:bodyPr/>
        <a:lstStyle/>
        <a:p>
          <a:endParaRPr lang="en-US" altLang="zh-CN"/>
        </a:p>
      </dgm:t>
    </dgm:pt>
    <dgm:pt modelId="{079000E0-9B3A-403F-8EB5-F14D85C8B454}" type="sibTrans" cxnId="{58C70D75-FC31-4A8B-853C-F5684F4C84FD}">
      <dgm:prSet/>
      <dgm:spPr/>
      <dgm:t>
        <a:bodyPr/>
        <a:lstStyle/>
        <a:p>
          <a:endParaRPr lang="en-US" altLang="zh-CN"/>
        </a:p>
      </dgm:t>
    </dgm:pt>
    <dgm:pt modelId="{87869EF8-CCF7-4C4E-863B-D0D710FD6328}">
      <dgm:prSet phldr="0" custT="1"/>
      <dgm:spPr/>
      <dgm:t>
        <a:bodyPr/>
        <a:lstStyle/>
        <a:p>
          <a:r>
            <a:rPr lang="en-US" sz="1400" b="1" i="1">
              <a:latin typeface="+mn-lt"/>
              <a:ea typeface="Calibri"/>
              <a:cs typeface="Calibri"/>
            </a:rPr>
            <a:t>Session 2: Planning for solar</a:t>
          </a:r>
          <a:endParaRPr lang="en-US" sz="1400" b="1">
            <a:latin typeface="+mn-lt"/>
            <a:ea typeface="Calibri"/>
            <a:cs typeface="Calibri"/>
          </a:endParaRPr>
        </a:p>
      </dgm:t>
    </dgm:pt>
    <dgm:pt modelId="{0AECBD09-B649-4EBD-AB81-7A6E6F7318AA}" type="parTrans" cxnId="{4C32DBA3-2F57-4E1F-B06B-07E6CA46A872}">
      <dgm:prSet/>
      <dgm:spPr/>
      <dgm:t>
        <a:bodyPr/>
        <a:lstStyle/>
        <a:p>
          <a:endParaRPr lang="en-US" altLang="zh-CN"/>
        </a:p>
      </dgm:t>
    </dgm:pt>
    <dgm:pt modelId="{29B5B4AB-EDF4-45AF-94B4-84FC1E6B2D5F}" type="sibTrans" cxnId="{4C32DBA3-2F57-4E1F-B06B-07E6CA46A872}">
      <dgm:prSet/>
      <dgm:spPr/>
      <dgm:t>
        <a:bodyPr/>
        <a:lstStyle/>
        <a:p>
          <a:endParaRPr lang="en-US" altLang="zh-CN"/>
        </a:p>
      </dgm:t>
    </dgm:pt>
    <dgm:pt modelId="{2F76C604-469D-4742-9A4A-083582279621}">
      <dgm:prSet phldr="0" custT="1"/>
      <dgm:spPr/>
      <dgm:t>
        <a:bodyPr/>
        <a:lstStyle/>
        <a:p>
          <a:r>
            <a:rPr lang="en-US" sz="1400"/>
            <a:t>Best practice guidance for planning and zoning of small and large-scale solar arrays</a:t>
          </a:r>
          <a:endParaRPr lang="en-US" sz="1400" i="0">
            <a:latin typeface="+mn-lt"/>
            <a:ea typeface="Calibri"/>
            <a:cs typeface="Calibri"/>
          </a:endParaRPr>
        </a:p>
      </dgm:t>
    </dgm:pt>
    <dgm:pt modelId="{C227DE2C-1DC0-4233-A372-E0330B5B4DEA}" type="parTrans" cxnId="{5B82B64A-75AD-4596-968E-AC25FDA44152}">
      <dgm:prSet/>
      <dgm:spPr/>
      <dgm:t>
        <a:bodyPr/>
        <a:lstStyle/>
        <a:p>
          <a:endParaRPr lang="en-US" altLang="zh-CN"/>
        </a:p>
      </dgm:t>
    </dgm:pt>
    <dgm:pt modelId="{5460575D-AD80-437A-9F17-73C22B03934B}" type="sibTrans" cxnId="{5B82B64A-75AD-4596-968E-AC25FDA44152}">
      <dgm:prSet/>
      <dgm:spPr/>
      <dgm:t>
        <a:bodyPr/>
        <a:lstStyle/>
        <a:p>
          <a:endParaRPr lang="en-US" altLang="zh-CN"/>
        </a:p>
      </dgm:t>
    </dgm:pt>
    <dgm:pt modelId="{38C6A988-AEFB-4709-974F-F0CAA4C98F6B}">
      <dgm:prSet phldr="0" custT="1"/>
      <dgm:spPr/>
      <dgm:t>
        <a:bodyPr/>
        <a:lstStyle/>
        <a:p>
          <a:r>
            <a:rPr lang="en-US" sz="1400" b="1" i="1">
              <a:latin typeface="+mn-lt"/>
              <a:ea typeface="Calibri"/>
              <a:cs typeface="Calibri"/>
            </a:rPr>
            <a:t>Session 3: Permitting &amp; inspection for solar</a:t>
          </a:r>
          <a:endParaRPr lang="en-US" sz="1400" b="1">
            <a:latin typeface="+mn-lt"/>
            <a:ea typeface="Calibri"/>
            <a:cs typeface="Calibri"/>
          </a:endParaRPr>
        </a:p>
      </dgm:t>
    </dgm:pt>
    <dgm:pt modelId="{E37476D5-BB33-4229-A3EF-2E467B2482B1}" type="parTrans" cxnId="{48B225B7-0E5E-4147-AA85-97033D4C36C0}">
      <dgm:prSet/>
      <dgm:spPr/>
      <dgm:t>
        <a:bodyPr/>
        <a:lstStyle/>
        <a:p>
          <a:endParaRPr lang="en-US" altLang="zh-CN"/>
        </a:p>
      </dgm:t>
    </dgm:pt>
    <dgm:pt modelId="{1636E109-DF75-4D82-B477-95496A0556C2}" type="sibTrans" cxnId="{48B225B7-0E5E-4147-AA85-97033D4C36C0}">
      <dgm:prSet/>
      <dgm:spPr/>
      <dgm:t>
        <a:bodyPr/>
        <a:lstStyle/>
        <a:p>
          <a:endParaRPr lang="en-US" altLang="zh-CN"/>
        </a:p>
      </dgm:t>
    </dgm:pt>
    <dgm:pt modelId="{185673EC-B628-466D-A938-CBF9E0682AFF}">
      <dgm:prSet phldr="0" custT="1"/>
      <dgm:spPr/>
      <dgm:t>
        <a:bodyPr/>
        <a:lstStyle/>
        <a:p>
          <a:r>
            <a:rPr lang="en-US" sz="1400" b="1" i="1">
              <a:latin typeface="+mn-lt"/>
              <a:ea typeface="Calibri"/>
              <a:cs typeface="Calibri"/>
            </a:rPr>
            <a:t>Session 4: Community engagement &amp; municipal operations</a:t>
          </a:r>
          <a:endParaRPr lang="en-US" sz="1400" b="0">
            <a:latin typeface="+mn-lt"/>
            <a:ea typeface="Calibri"/>
            <a:cs typeface="Calibri"/>
          </a:endParaRPr>
        </a:p>
      </dgm:t>
    </dgm:pt>
    <dgm:pt modelId="{225428B5-5A76-481F-8987-DEDA95CF1632}" type="parTrans" cxnId="{C4A93CF1-5413-4003-B043-78776D9D8C63}">
      <dgm:prSet/>
      <dgm:spPr/>
      <dgm:t>
        <a:bodyPr/>
        <a:lstStyle/>
        <a:p>
          <a:endParaRPr lang="en-US" altLang="zh-CN"/>
        </a:p>
      </dgm:t>
    </dgm:pt>
    <dgm:pt modelId="{18601594-19B9-4E22-A298-61FB34C7F8FF}" type="sibTrans" cxnId="{C4A93CF1-5413-4003-B043-78776D9D8C63}">
      <dgm:prSet/>
      <dgm:spPr/>
      <dgm:t>
        <a:bodyPr/>
        <a:lstStyle/>
        <a:p>
          <a:endParaRPr lang="en-US" altLang="zh-CN"/>
        </a:p>
      </dgm:t>
    </dgm:pt>
    <dgm:pt modelId="{6F875BAB-903B-4D83-8EC0-7B804FA228FE}">
      <dgm:prSet phldr="0" custT="1"/>
      <dgm:spPr/>
      <dgm:t>
        <a:bodyPr/>
        <a:lstStyle/>
        <a:p>
          <a:r>
            <a:rPr lang="en-US" sz="1400"/>
            <a:t>Guidance on how to support residents,</a:t>
          </a:r>
          <a:r>
            <a:rPr lang="en-US" sz="1400">
              <a:latin typeface="Arial"/>
            </a:rPr>
            <a:t> </a:t>
          </a:r>
          <a:r>
            <a:rPr lang="en-US" sz="1400"/>
            <a:t>businesses, and your own operations teams as they consider adopting </a:t>
          </a:r>
          <a:r>
            <a:rPr lang="en-US" sz="1400" b="1">
              <a:latin typeface="+mn-lt"/>
              <a:ea typeface="+mn-lt"/>
              <a:cs typeface="Calibri"/>
            </a:rPr>
            <a:t>solar</a:t>
          </a:r>
          <a:endParaRPr lang="en-US" sz="1400" b="0">
            <a:latin typeface="Calibri"/>
            <a:ea typeface="Calibri"/>
            <a:cs typeface="Calibri"/>
          </a:endParaRPr>
        </a:p>
      </dgm:t>
    </dgm:pt>
    <dgm:pt modelId="{133FF2CF-20FF-4576-9B90-04C88E022464}" type="parTrans" cxnId="{5ED41C2C-BE66-49C6-BA32-57989DED1353}">
      <dgm:prSet/>
      <dgm:spPr/>
      <dgm:t>
        <a:bodyPr/>
        <a:lstStyle/>
        <a:p>
          <a:endParaRPr lang="en-US" altLang="zh-CN"/>
        </a:p>
      </dgm:t>
    </dgm:pt>
    <dgm:pt modelId="{8B0215DC-DE0F-43F8-B533-B7988A1D74F1}" type="sibTrans" cxnId="{5ED41C2C-BE66-49C6-BA32-57989DED1353}">
      <dgm:prSet/>
      <dgm:spPr/>
      <dgm:t>
        <a:bodyPr/>
        <a:lstStyle/>
        <a:p>
          <a:endParaRPr lang="en-US" altLang="zh-CN"/>
        </a:p>
      </dgm:t>
    </dgm:pt>
    <dgm:pt modelId="{E3056EBD-7CE6-4CF2-9667-9E3933CCA919}">
      <dgm:prSet phldr="0"/>
      <dgm:spPr/>
      <dgm:t>
        <a:bodyPr/>
        <a:lstStyle/>
        <a:p>
          <a:pPr>
            <a:defRPr b="1"/>
          </a:pPr>
          <a:r>
            <a:rPr lang="en-US" i="1">
              <a:latin typeface="+mn-lt"/>
              <a:ea typeface="Calibri"/>
              <a:cs typeface="Calibri"/>
            </a:rPr>
            <a:t>June 2024</a:t>
          </a:r>
        </a:p>
      </dgm:t>
    </dgm:pt>
    <dgm:pt modelId="{97090416-C506-4D88-AD8B-8E194828CFD4}" type="parTrans" cxnId="{A19689F8-C075-4A44-9B30-08B2666A96B1}">
      <dgm:prSet/>
      <dgm:spPr/>
      <dgm:t>
        <a:bodyPr/>
        <a:lstStyle/>
        <a:p>
          <a:endParaRPr lang="en-US" altLang="zh-CN"/>
        </a:p>
      </dgm:t>
    </dgm:pt>
    <dgm:pt modelId="{899EE960-B905-4E68-AE29-8B0212B0DB93}" type="sibTrans" cxnId="{A19689F8-C075-4A44-9B30-08B2666A96B1}">
      <dgm:prSet/>
      <dgm:spPr/>
      <dgm:t>
        <a:bodyPr/>
        <a:lstStyle/>
        <a:p>
          <a:endParaRPr lang="en-US" altLang="zh-CN"/>
        </a:p>
      </dgm:t>
    </dgm:pt>
    <dgm:pt modelId="{FE95B937-F66A-4425-A652-F3440C562627}">
      <dgm:prSet phldr="0"/>
      <dgm:spPr/>
      <dgm:t>
        <a:bodyPr/>
        <a:lstStyle/>
        <a:p>
          <a:pPr>
            <a:defRPr b="1"/>
          </a:pPr>
          <a:r>
            <a:rPr lang="en-US" b="1" i="1">
              <a:latin typeface="+mn-lt"/>
              <a:ea typeface="Calibri"/>
              <a:cs typeface="Calibri"/>
            </a:rPr>
            <a:t>April 2024</a:t>
          </a:r>
        </a:p>
      </dgm:t>
    </dgm:pt>
    <dgm:pt modelId="{6505506A-C36F-4A09-A183-9E092F0499D5}" type="parTrans" cxnId="{5562E333-CE22-4D32-9376-13A9A4395C11}">
      <dgm:prSet/>
      <dgm:spPr/>
      <dgm:t>
        <a:bodyPr/>
        <a:lstStyle/>
        <a:p>
          <a:endParaRPr lang="en-US" altLang="zh-CN"/>
        </a:p>
      </dgm:t>
    </dgm:pt>
    <dgm:pt modelId="{1028B6B1-9FD9-4958-9B1A-7F6A788ECF0C}" type="sibTrans" cxnId="{5562E333-CE22-4D32-9376-13A9A4395C11}">
      <dgm:prSet/>
      <dgm:spPr/>
      <dgm:t>
        <a:bodyPr/>
        <a:lstStyle/>
        <a:p>
          <a:endParaRPr lang="en-US" altLang="zh-CN"/>
        </a:p>
      </dgm:t>
    </dgm:pt>
    <dgm:pt modelId="{24CCB7E4-2E1A-4272-970F-D28476642257}">
      <dgm:prSet phldr="0"/>
      <dgm:spPr/>
      <dgm:t>
        <a:bodyPr/>
        <a:lstStyle/>
        <a:p>
          <a:pPr>
            <a:defRPr b="1"/>
          </a:pPr>
          <a:r>
            <a:rPr lang="en-US" i="1">
              <a:latin typeface="+mn-lt"/>
              <a:ea typeface="Calibri"/>
              <a:cs typeface="Calibri"/>
            </a:rPr>
            <a:t>May 2024</a:t>
          </a:r>
          <a:endParaRPr lang="en-US">
            <a:latin typeface="+mn-lt"/>
          </a:endParaRPr>
        </a:p>
      </dgm:t>
    </dgm:pt>
    <dgm:pt modelId="{AA414E29-210D-4EA3-91F2-7F73D82DB6BA}" type="parTrans" cxnId="{9E52505E-3769-43E8-B151-BAEFCA3BD8F9}">
      <dgm:prSet/>
      <dgm:spPr/>
      <dgm:t>
        <a:bodyPr/>
        <a:lstStyle/>
        <a:p>
          <a:endParaRPr lang="en-US"/>
        </a:p>
      </dgm:t>
    </dgm:pt>
    <dgm:pt modelId="{A358F529-3A51-44B0-8090-BB75021DF001}" type="sibTrans" cxnId="{9E52505E-3769-43E8-B151-BAEFCA3BD8F9}">
      <dgm:prSet/>
      <dgm:spPr/>
      <dgm:t>
        <a:bodyPr/>
        <a:lstStyle/>
        <a:p>
          <a:endParaRPr lang="en-US"/>
        </a:p>
      </dgm:t>
    </dgm:pt>
    <dgm:pt modelId="{DF4DD246-2B9E-4114-AA9E-671E97A306CE}">
      <dgm:prSet phldr="0" custT="1"/>
      <dgm:spPr/>
      <dgm:t>
        <a:bodyPr/>
        <a:lstStyle/>
        <a:p>
          <a:r>
            <a:rPr lang="en-US" sz="1400" b="0">
              <a:latin typeface="+mn-lt"/>
              <a:ea typeface="Calibri"/>
              <a:cs typeface="Calibri"/>
            </a:rPr>
            <a:t>Overview of regional and state energy context</a:t>
          </a:r>
          <a:endParaRPr lang="en-US" sz="1400" b="1">
            <a:latin typeface="+mn-lt"/>
            <a:ea typeface="Calibri"/>
            <a:cs typeface="Calibri"/>
          </a:endParaRPr>
        </a:p>
      </dgm:t>
    </dgm:pt>
    <dgm:pt modelId="{3B479FFB-2762-4819-9CFA-237E26CB5BC9}" type="parTrans" cxnId="{152CC6C0-A1A5-4ECB-A4B1-F5CF267BA97C}">
      <dgm:prSet/>
      <dgm:spPr/>
      <dgm:t>
        <a:bodyPr/>
        <a:lstStyle/>
        <a:p>
          <a:endParaRPr lang="en-US"/>
        </a:p>
      </dgm:t>
    </dgm:pt>
    <dgm:pt modelId="{73730ADD-00FF-499F-8AC2-9AD8577DB48D}" type="sibTrans" cxnId="{152CC6C0-A1A5-4ECB-A4B1-F5CF267BA97C}">
      <dgm:prSet/>
      <dgm:spPr/>
      <dgm:t>
        <a:bodyPr/>
        <a:lstStyle/>
        <a:p>
          <a:endParaRPr lang="en-US"/>
        </a:p>
      </dgm:t>
    </dgm:pt>
    <dgm:pt modelId="{3F8AE5CE-C26C-4D3D-AC54-AF45AB800A7B}">
      <dgm:prSet phldr="0" custT="1"/>
      <dgm:spPr/>
      <dgm:t>
        <a:bodyPr/>
        <a:lstStyle/>
        <a:p>
          <a:r>
            <a:rPr lang="en-US" sz="1400" b="0">
              <a:latin typeface="+mn-lt"/>
              <a:ea typeface="Calibri"/>
              <a:cs typeface="Calibri"/>
            </a:rPr>
            <a:t>Training on best practices for permitting and inspecting solar arrays</a:t>
          </a:r>
        </a:p>
      </dgm:t>
    </dgm:pt>
    <dgm:pt modelId="{4AA4FD3F-7DDF-4653-BB73-21EFC6FCCE33}" type="sibTrans" cxnId="{E02169BE-B7FF-4852-BC08-E97064F17829}">
      <dgm:prSet/>
      <dgm:spPr/>
      <dgm:t>
        <a:bodyPr/>
        <a:lstStyle/>
        <a:p>
          <a:endParaRPr lang="en-US" altLang="zh-CN"/>
        </a:p>
      </dgm:t>
    </dgm:pt>
    <dgm:pt modelId="{1F93F859-0F4F-4E2D-B396-3E8DFC7F8176}" type="parTrans" cxnId="{E02169BE-B7FF-4852-BC08-E97064F17829}">
      <dgm:prSet/>
      <dgm:spPr/>
      <dgm:t>
        <a:bodyPr/>
        <a:lstStyle/>
        <a:p>
          <a:endParaRPr lang="en-US" altLang="zh-CN"/>
        </a:p>
      </dgm:t>
    </dgm:pt>
    <dgm:pt modelId="{BA072D15-F9F2-40E4-A791-EB77AF2DD034}">
      <dgm:prSet phldr="0"/>
      <dgm:spPr/>
      <dgm:t>
        <a:bodyPr/>
        <a:lstStyle/>
        <a:p>
          <a:pPr>
            <a:defRPr b="1"/>
          </a:pPr>
          <a:r>
            <a:rPr lang="en-US" b="1">
              <a:latin typeface="+mn-lt"/>
              <a:ea typeface="+mn-lt"/>
              <a:cs typeface="Calibri"/>
            </a:rPr>
            <a:t>July</a:t>
          </a:r>
          <a:r>
            <a:rPr lang="en-US" b="1">
              <a:latin typeface="+mn-lt"/>
              <a:cs typeface="Calibri"/>
            </a:rPr>
            <a:t> </a:t>
          </a:r>
          <a:r>
            <a:rPr lang="en-US" i="0">
              <a:latin typeface="+mn-lt"/>
              <a:ea typeface="+mn-lt"/>
              <a:cs typeface="Calibri"/>
            </a:rPr>
            <a:t>2024</a:t>
          </a:r>
          <a:endParaRPr lang="en-US" i="0">
            <a:latin typeface="Calibri"/>
            <a:ea typeface="Calibri"/>
            <a:cs typeface="Calibri"/>
          </a:endParaRPr>
        </a:p>
      </dgm:t>
    </dgm:pt>
    <dgm:pt modelId="{2034284F-4AE1-41D2-8520-15790EA63912}" type="parTrans" cxnId="{2AD32C24-C253-4EFE-9DA9-EF50D4781690}">
      <dgm:prSet/>
      <dgm:spPr/>
    </dgm:pt>
    <dgm:pt modelId="{431748A7-6B97-4560-8328-36E776D55344}" type="sibTrans" cxnId="{2AD32C24-C253-4EFE-9DA9-EF50D4781690}">
      <dgm:prSet/>
      <dgm:spPr/>
    </dgm:pt>
    <dgm:pt modelId="{72E7389F-56E0-4438-9240-A287DF3232CB}">
      <dgm:prSet phldr="0"/>
      <dgm:spPr/>
      <dgm:t>
        <a:bodyPr/>
        <a:lstStyle/>
        <a:p>
          <a:r>
            <a:rPr lang="en-US" b="1" i="1">
              <a:latin typeface="+mn-lt"/>
              <a:ea typeface="+mn-lt"/>
              <a:cs typeface="Calibri"/>
            </a:rPr>
            <a:t>Session</a:t>
          </a:r>
          <a:r>
            <a:rPr lang="en-US" b="1" i="1">
              <a:latin typeface="+mn-lt"/>
              <a:cs typeface="Calibri"/>
            </a:rPr>
            <a:t> 5: Wrap up &amp; next </a:t>
          </a:r>
          <a:r>
            <a:rPr lang="en-US" b="1" i="1">
              <a:latin typeface="+mn-lt"/>
              <a:ea typeface="+mn-lt"/>
              <a:cs typeface="Calibri"/>
            </a:rPr>
            <a:t>steps</a:t>
          </a:r>
          <a:endParaRPr lang="en-US">
            <a:latin typeface="Arial"/>
            <a:ea typeface="+mn-lt"/>
            <a:cs typeface="Arial"/>
          </a:endParaRPr>
        </a:p>
      </dgm:t>
    </dgm:pt>
    <dgm:pt modelId="{3F21B66E-4C2E-485A-9E8D-2CC62CD670B0}" type="parTrans" cxnId="{7A82D186-D120-4DFD-A1F6-D6D25280EBD7}">
      <dgm:prSet/>
      <dgm:spPr/>
    </dgm:pt>
    <dgm:pt modelId="{B6D10F18-90B9-45E7-8AD9-2142AFE0CC1A}" type="sibTrans" cxnId="{7A82D186-D120-4DFD-A1F6-D6D25280EBD7}">
      <dgm:prSet/>
      <dgm:spPr/>
    </dgm:pt>
    <dgm:pt modelId="{897E3432-62B2-4143-B085-5FB1F7270784}">
      <dgm:prSet phldr="0"/>
      <dgm:spPr/>
      <dgm:t>
        <a:bodyPr/>
        <a:lstStyle/>
        <a:p>
          <a:r>
            <a:rPr lang="en-US">
              <a:latin typeface="+mn-lt"/>
              <a:ea typeface="+mn-lt"/>
              <a:cs typeface="Calibri"/>
            </a:rPr>
            <a:t>Address</a:t>
          </a:r>
          <a:r>
            <a:rPr lang="en-US" b="0">
              <a:latin typeface="+mn-lt"/>
              <a:cs typeface="Calibri"/>
            </a:rPr>
            <a:t> any outstanding questions and chart a pathway forward</a:t>
          </a:r>
          <a:endParaRPr lang="en-US"/>
        </a:p>
      </dgm:t>
    </dgm:pt>
    <dgm:pt modelId="{A165D67E-616F-4D56-ABAB-770896636402}" type="parTrans" cxnId="{83E33BEB-0E07-4A05-847C-57564B2C66CF}">
      <dgm:prSet/>
      <dgm:spPr/>
    </dgm:pt>
    <dgm:pt modelId="{2E03A9CD-232D-4B75-8DD9-1371961F9E5E}" type="sibTrans" cxnId="{83E33BEB-0E07-4A05-847C-57564B2C66CF}">
      <dgm:prSet/>
      <dgm:spPr/>
    </dgm:pt>
    <dgm:pt modelId="{A6290213-F7E4-4A7D-8E9D-6E31221946FC}" type="pres">
      <dgm:prSet presAssocID="{F8C3D83F-A3CE-457F-A539-AB2BE9113D3D}" presName="root" presStyleCnt="0">
        <dgm:presLayoutVars>
          <dgm:chMax/>
          <dgm:chPref/>
          <dgm:animLvl val="lvl"/>
        </dgm:presLayoutVars>
      </dgm:prSet>
      <dgm:spPr/>
    </dgm:pt>
    <dgm:pt modelId="{10CBE3D4-AEEE-4C70-B0A0-6B76E3322143}" type="pres">
      <dgm:prSet presAssocID="{F8C3D83F-A3CE-457F-A539-AB2BE9113D3D}" presName="divider" presStyleLbl="fgAccFollowNode1" presStyleIdx="0" presStyleCnt="1"/>
      <dgm:spPr>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tailEnd type="triangle" w="lg" len="lg"/>
        </a:ln>
        <a:effectLst/>
      </dgm:spPr>
    </dgm:pt>
    <dgm:pt modelId="{B00D371F-6ADB-4D17-BA43-0AE7B51F671B}" type="pres">
      <dgm:prSet presAssocID="{F8C3D83F-A3CE-457F-A539-AB2BE9113D3D}" presName="nodes" presStyleCnt="0">
        <dgm:presLayoutVars>
          <dgm:chMax/>
          <dgm:chPref/>
          <dgm:animLvl val="lvl"/>
        </dgm:presLayoutVars>
      </dgm:prSet>
      <dgm:spPr/>
    </dgm:pt>
    <dgm:pt modelId="{F56BF8D6-FAF5-4461-982E-B354708A7FA9}" type="pres">
      <dgm:prSet presAssocID="{E9D28A09-083A-4E8C-9122-D2550BA35B6A}" presName="composite" presStyleCnt="0"/>
      <dgm:spPr/>
    </dgm:pt>
    <dgm:pt modelId="{CDEDFEC3-C78E-4E82-9FAC-A9D76B987B99}" type="pres">
      <dgm:prSet presAssocID="{E9D28A09-083A-4E8C-9122-D2550BA35B6A}" presName="L1TextContainer" presStyleLbl="revTx" presStyleIdx="0" presStyleCnt="5">
        <dgm:presLayoutVars>
          <dgm:chMax val="1"/>
          <dgm:chPref val="1"/>
          <dgm:bulletEnabled val="1"/>
        </dgm:presLayoutVars>
      </dgm:prSet>
      <dgm:spPr/>
    </dgm:pt>
    <dgm:pt modelId="{31727366-CAA6-422B-8BBD-26AD7F9FBAB1}" type="pres">
      <dgm:prSet presAssocID="{E9D28A09-083A-4E8C-9122-D2550BA35B6A}" presName="L2TextContainerWrapper" presStyleCnt="0">
        <dgm:presLayoutVars>
          <dgm:chMax val="0"/>
          <dgm:chPref val="0"/>
          <dgm:bulletEnabled val="1"/>
        </dgm:presLayoutVars>
      </dgm:prSet>
      <dgm:spPr/>
    </dgm:pt>
    <dgm:pt modelId="{404E0351-1F11-4233-BB72-E2F6F58AEAF0}" type="pres">
      <dgm:prSet presAssocID="{E9D28A09-083A-4E8C-9122-D2550BA35B6A}" presName="L2TextContainer" presStyleLbl="bgAcc1" presStyleIdx="0" presStyleCnt="5"/>
      <dgm:spPr/>
    </dgm:pt>
    <dgm:pt modelId="{E7BE5393-0859-4D5E-BA7E-2FA568E3FD9D}" type="pres">
      <dgm:prSet presAssocID="{E9D28A09-083A-4E8C-9122-D2550BA35B6A}" presName="FlexibleEmptyPlaceHolder" presStyleCnt="0"/>
      <dgm:spPr/>
    </dgm:pt>
    <dgm:pt modelId="{E40010F5-9669-4F3A-B7CA-7621D5FBED1E}" type="pres">
      <dgm:prSet presAssocID="{E9D28A09-083A-4E8C-9122-D2550BA35B6A}" presName="ConnectLine" presStyleLbl="sibTrans1D1" presStyleIdx="0" presStyleCnt="5"/>
      <dgm:spPr>
        <a:noFill/>
        <a:ln w="9525" cap="flat" cmpd="sng" algn="ctr">
          <a:solidFill>
            <a:schemeClr val="accent2">
              <a:hueOff val="0"/>
              <a:satOff val="0"/>
              <a:lumOff val="0"/>
              <a:alphaOff val="0"/>
            </a:schemeClr>
          </a:solidFill>
          <a:prstDash val="dash"/>
        </a:ln>
        <a:effectLst/>
      </dgm:spPr>
    </dgm:pt>
    <dgm:pt modelId="{E69BAC96-2919-463C-A7C7-651285C85AD7}" type="pres">
      <dgm:prSet presAssocID="{E9D28A09-083A-4E8C-9122-D2550BA35B6A}" presName="ConnectorPoint" presStyleLbl="alignNode1" presStyleIdx="0" presStyleCnt="5"/>
      <dgm:spPr/>
    </dgm:pt>
    <dgm:pt modelId="{CC186424-E566-45EC-8432-A3520BA0C476}" type="pres">
      <dgm:prSet presAssocID="{E9D28A09-083A-4E8C-9122-D2550BA35B6A}" presName="EmptyPlaceHolder" presStyleCnt="0"/>
      <dgm:spPr/>
    </dgm:pt>
    <dgm:pt modelId="{3271647E-8405-4C8B-8CAE-2A6188E4C351}" type="pres">
      <dgm:prSet presAssocID="{08B3D991-38B2-4652-B6B5-454DE685E610}" presName="spaceBetweenRectangles" presStyleCnt="0"/>
      <dgm:spPr/>
    </dgm:pt>
    <dgm:pt modelId="{788A72DC-5C73-411D-867B-7C668EFB2092}" type="pres">
      <dgm:prSet presAssocID="{FE95B937-F66A-4425-A652-F3440C562627}" presName="composite" presStyleCnt="0"/>
      <dgm:spPr/>
    </dgm:pt>
    <dgm:pt modelId="{4FBDB12C-57AA-42B0-B28F-00CB317356B6}" type="pres">
      <dgm:prSet presAssocID="{FE95B937-F66A-4425-A652-F3440C562627}" presName="L1TextContainer" presStyleLbl="revTx" presStyleIdx="1" presStyleCnt="5">
        <dgm:presLayoutVars>
          <dgm:chMax val="1"/>
          <dgm:chPref val="1"/>
          <dgm:bulletEnabled val="1"/>
        </dgm:presLayoutVars>
      </dgm:prSet>
      <dgm:spPr/>
    </dgm:pt>
    <dgm:pt modelId="{E4675D13-810A-4FDA-8777-CD4601805221}" type="pres">
      <dgm:prSet presAssocID="{FE95B937-F66A-4425-A652-F3440C562627}" presName="L2TextContainerWrapper" presStyleCnt="0">
        <dgm:presLayoutVars>
          <dgm:chMax val="0"/>
          <dgm:chPref val="0"/>
          <dgm:bulletEnabled val="1"/>
        </dgm:presLayoutVars>
      </dgm:prSet>
      <dgm:spPr/>
    </dgm:pt>
    <dgm:pt modelId="{A30CF023-DD5C-4F9F-AE5D-DAFD0BC738B9}" type="pres">
      <dgm:prSet presAssocID="{FE95B937-F66A-4425-A652-F3440C562627}" presName="L2TextContainer" presStyleLbl="bgAcc1" presStyleIdx="1" presStyleCnt="5"/>
      <dgm:spPr/>
    </dgm:pt>
    <dgm:pt modelId="{D4B60792-EBE8-442D-88C4-56F5A995B095}" type="pres">
      <dgm:prSet presAssocID="{FE95B937-F66A-4425-A652-F3440C562627}" presName="FlexibleEmptyPlaceHolder" presStyleCnt="0"/>
      <dgm:spPr/>
    </dgm:pt>
    <dgm:pt modelId="{8A34BCB2-8110-47C2-9871-ED8AD4430D22}" type="pres">
      <dgm:prSet presAssocID="{FE95B937-F66A-4425-A652-F3440C562627}" presName="ConnectLine" presStyleLbl="sibTrans1D1" presStyleIdx="1" presStyleCnt="5"/>
      <dgm:spPr>
        <a:noFill/>
        <a:ln w="9525" cap="flat" cmpd="sng" algn="ctr">
          <a:solidFill>
            <a:schemeClr val="accent2">
              <a:hueOff val="0"/>
              <a:satOff val="0"/>
              <a:lumOff val="0"/>
              <a:alphaOff val="0"/>
            </a:schemeClr>
          </a:solidFill>
          <a:prstDash val="dash"/>
        </a:ln>
        <a:effectLst/>
      </dgm:spPr>
    </dgm:pt>
    <dgm:pt modelId="{30BD281C-5138-4286-818E-E5DA04B2CC18}" type="pres">
      <dgm:prSet presAssocID="{FE95B937-F66A-4425-A652-F3440C562627}" presName="ConnectorPoint" presStyleLbl="alignNode1" presStyleIdx="1" presStyleCnt="5"/>
      <dgm:spPr/>
    </dgm:pt>
    <dgm:pt modelId="{E3A5D82D-62BC-4FF4-817B-2471B3B85B8A}" type="pres">
      <dgm:prSet presAssocID="{FE95B937-F66A-4425-A652-F3440C562627}" presName="EmptyPlaceHolder" presStyleCnt="0"/>
      <dgm:spPr/>
    </dgm:pt>
    <dgm:pt modelId="{CA04CCBB-CA1D-4FEF-B4C8-1BFD968108E4}" type="pres">
      <dgm:prSet presAssocID="{1028B6B1-9FD9-4958-9B1A-7F6A788ECF0C}" presName="spaceBetweenRectangles" presStyleCnt="0"/>
      <dgm:spPr/>
    </dgm:pt>
    <dgm:pt modelId="{99B74C60-FBA5-4D1E-A07C-B7A4E458C00E}" type="pres">
      <dgm:prSet presAssocID="{24CCB7E4-2E1A-4272-970F-D28476642257}" presName="composite" presStyleCnt="0"/>
      <dgm:spPr/>
    </dgm:pt>
    <dgm:pt modelId="{4E656E54-3CD1-4A79-AE22-1EB6FCFD804C}" type="pres">
      <dgm:prSet presAssocID="{24CCB7E4-2E1A-4272-970F-D28476642257}" presName="L1TextContainer" presStyleLbl="revTx" presStyleIdx="2" presStyleCnt="5">
        <dgm:presLayoutVars>
          <dgm:chMax val="1"/>
          <dgm:chPref val="1"/>
          <dgm:bulletEnabled val="1"/>
        </dgm:presLayoutVars>
      </dgm:prSet>
      <dgm:spPr/>
    </dgm:pt>
    <dgm:pt modelId="{701BBCA4-94D0-4A10-9F80-387541FA464C}" type="pres">
      <dgm:prSet presAssocID="{24CCB7E4-2E1A-4272-970F-D28476642257}" presName="L2TextContainerWrapper" presStyleCnt="0">
        <dgm:presLayoutVars>
          <dgm:chMax val="0"/>
          <dgm:chPref val="0"/>
          <dgm:bulletEnabled val="1"/>
        </dgm:presLayoutVars>
      </dgm:prSet>
      <dgm:spPr/>
    </dgm:pt>
    <dgm:pt modelId="{0EF205ED-6902-46FD-A43E-52E5F40E8710}" type="pres">
      <dgm:prSet presAssocID="{24CCB7E4-2E1A-4272-970F-D28476642257}" presName="L2TextContainer" presStyleLbl="bgAcc1" presStyleIdx="2" presStyleCnt="5" custScaleX="105239"/>
      <dgm:spPr/>
    </dgm:pt>
    <dgm:pt modelId="{6F1A630F-4670-4134-ABB9-ABC14DDFFFB8}" type="pres">
      <dgm:prSet presAssocID="{24CCB7E4-2E1A-4272-970F-D28476642257}" presName="FlexibleEmptyPlaceHolder" presStyleCnt="0"/>
      <dgm:spPr/>
    </dgm:pt>
    <dgm:pt modelId="{0D5CD500-FFB7-4036-8CA5-23EA802A7540}" type="pres">
      <dgm:prSet presAssocID="{24CCB7E4-2E1A-4272-970F-D28476642257}" presName="ConnectLine" presStyleLbl="sibTrans1D1" presStyleIdx="2" presStyleCnt="5"/>
      <dgm:spPr>
        <a:noFill/>
        <a:ln w="9525" cap="flat" cmpd="sng" algn="ctr">
          <a:solidFill>
            <a:schemeClr val="accent2">
              <a:hueOff val="0"/>
              <a:satOff val="0"/>
              <a:lumOff val="0"/>
              <a:alphaOff val="0"/>
            </a:schemeClr>
          </a:solidFill>
          <a:prstDash val="dash"/>
        </a:ln>
        <a:effectLst/>
      </dgm:spPr>
    </dgm:pt>
    <dgm:pt modelId="{1D2C9902-86E2-49FA-A2D5-D6D806129A4E}" type="pres">
      <dgm:prSet presAssocID="{24CCB7E4-2E1A-4272-970F-D28476642257}" presName="ConnectorPoint" presStyleLbl="alignNode1" presStyleIdx="2" presStyleCnt="5"/>
      <dgm:spPr/>
    </dgm:pt>
    <dgm:pt modelId="{E5C71CDC-6812-4B0F-9E91-4290EA712DF7}" type="pres">
      <dgm:prSet presAssocID="{24CCB7E4-2E1A-4272-970F-D28476642257}" presName="EmptyPlaceHolder" presStyleCnt="0"/>
      <dgm:spPr/>
    </dgm:pt>
    <dgm:pt modelId="{D162CEE6-A329-4F1B-BC98-4D449A959C3D}" type="pres">
      <dgm:prSet presAssocID="{A358F529-3A51-44B0-8090-BB75021DF001}" presName="spaceBetweenRectangles" presStyleCnt="0"/>
      <dgm:spPr/>
    </dgm:pt>
    <dgm:pt modelId="{9E70753A-D881-42D8-85EC-8E0FEB7C7230}" type="pres">
      <dgm:prSet presAssocID="{E3056EBD-7CE6-4CF2-9667-9E3933CCA919}" presName="composite" presStyleCnt="0"/>
      <dgm:spPr/>
    </dgm:pt>
    <dgm:pt modelId="{244E72F3-F0E4-4085-9897-90C7152B92CE}" type="pres">
      <dgm:prSet presAssocID="{E3056EBD-7CE6-4CF2-9667-9E3933CCA919}" presName="L1TextContainer" presStyleLbl="revTx" presStyleIdx="3" presStyleCnt="5">
        <dgm:presLayoutVars>
          <dgm:chMax val="1"/>
          <dgm:chPref val="1"/>
          <dgm:bulletEnabled val="1"/>
        </dgm:presLayoutVars>
      </dgm:prSet>
      <dgm:spPr/>
    </dgm:pt>
    <dgm:pt modelId="{2C83D47F-C5F9-4489-90BD-3311BD630895}" type="pres">
      <dgm:prSet presAssocID="{E3056EBD-7CE6-4CF2-9667-9E3933CCA919}" presName="L2TextContainerWrapper" presStyleCnt="0">
        <dgm:presLayoutVars>
          <dgm:chMax val="0"/>
          <dgm:chPref val="0"/>
          <dgm:bulletEnabled val="1"/>
        </dgm:presLayoutVars>
      </dgm:prSet>
      <dgm:spPr/>
    </dgm:pt>
    <dgm:pt modelId="{FBF2164C-D818-41C1-BB1A-ABFA6C35430B}" type="pres">
      <dgm:prSet presAssocID="{E3056EBD-7CE6-4CF2-9667-9E3933CCA919}" presName="L2TextContainer" presStyleLbl="bgAcc1" presStyleIdx="3" presStyleCnt="5" custScaleX="115645"/>
      <dgm:spPr/>
    </dgm:pt>
    <dgm:pt modelId="{EDF042FC-8BC8-49CE-9056-874B62C73240}" type="pres">
      <dgm:prSet presAssocID="{E3056EBD-7CE6-4CF2-9667-9E3933CCA919}" presName="FlexibleEmptyPlaceHolder" presStyleCnt="0"/>
      <dgm:spPr/>
    </dgm:pt>
    <dgm:pt modelId="{93DD9E7D-C9B5-49EA-9742-1E06F720D38B}" type="pres">
      <dgm:prSet presAssocID="{E3056EBD-7CE6-4CF2-9667-9E3933CCA919}" presName="ConnectLine" presStyleLbl="sibTrans1D1" presStyleIdx="3" presStyleCnt="5"/>
      <dgm:spPr>
        <a:noFill/>
        <a:ln w="9525" cap="flat" cmpd="sng" algn="ctr">
          <a:solidFill>
            <a:schemeClr val="accent2">
              <a:hueOff val="0"/>
              <a:satOff val="0"/>
              <a:lumOff val="0"/>
              <a:alphaOff val="0"/>
            </a:schemeClr>
          </a:solidFill>
          <a:prstDash val="dash"/>
        </a:ln>
        <a:effectLst/>
      </dgm:spPr>
    </dgm:pt>
    <dgm:pt modelId="{074EAA2B-78B8-4BE6-910C-DC187E7EDE9B}" type="pres">
      <dgm:prSet presAssocID="{E3056EBD-7CE6-4CF2-9667-9E3933CCA919}" presName="ConnectorPoint" presStyleLbl="alignNode1" presStyleIdx="3" presStyleCnt="5"/>
      <dgm:spPr/>
    </dgm:pt>
    <dgm:pt modelId="{3B9A5AEB-60E5-4EFD-87F0-26F8795C0122}" type="pres">
      <dgm:prSet presAssocID="{E3056EBD-7CE6-4CF2-9667-9E3933CCA919}" presName="EmptyPlaceHolder" presStyleCnt="0"/>
      <dgm:spPr/>
    </dgm:pt>
    <dgm:pt modelId="{13AD268E-554D-476B-99A3-5DB6AE344579}" type="pres">
      <dgm:prSet presAssocID="{899EE960-B905-4E68-AE29-8B0212B0DB93}" presName="spaceBetweenRectangles" presStyleCnt="0"/>
      <dgm:spPr/>
    </dgm:pt>
    <dgm:pt modelId="{B2DE05A1-D3BA-4076-A6AB-6B844BC29364}" type="pres">
      <dgm:prSet presAssocID="{BA072D15-F9F2-40E4-A791-EB77AF2DD034}" presName="composite" presStyleCnt="0"/>
      <dgm:spPr/>
    </dgm:pt>
    <dgm:pt modelId="{F56F4F08-F37A-4A6A-A5B5-C55031776CC6}" type="pres">
      <dgm:prSet presAssocID="{BA072D15-F9F2-40E4-A791-EB77AF2DD034}" presName="L1TextContainer" presStyleLbl="revTx" presStyleIdx="4" presStyleCnt="5">
        <dgm:presLayoutVars>
          <dgm:chMax val="1"/>
          <dgm:chPref val="1"/>
          <dgm:bulletEnabled val="1"/>
        </dgm:presLayoutVars>
      </dgm:prSet>
      <dgm:spPr/>
    </dgm:pt>
    <dgm:pt modelId="{F0DFB957-9233-4CA2-9677-C5C694CA6DC4}" type="pres">
      <dgm:prSet presAssocID="{BA072D15-F9F2-40E4-A791-EB77AF2DD034}" presName="L2TextContainerWrapper" presStyleCnt="0">
        <dgm:presLayoutVars>
          <dgm:chMax val="0"/>
          <dgm:chPref val="0"/>
          <dgm:bulletEnabled val="1"/>
        </dgm:presLayoutVars>
      </dgm:prSet>
      <dgm:spPr/>
    </dgm:pt>
    <dgm:pt modelId="{FD777082-ED85-4DB6-83B2-E703FE8A5E08}" type="pres">
      <dgm:prSet presAssocID="{BA072D15-F9F2-40E4-A791-EB77AF2DD034}" presName="L2TextContainer" presStyleLbl="bgAcc1" presStyleIdx="4" presStyleCnt="5"/>
      <dgm:spPr/>
    </dgm:pt>
    <dgm:pt modelId="{811C1243-112D-4F3E-A164-A9FD5D967BCD}" type="pres">
      <dgm:prSet presAssocID="{BA072D15-F9F2-40E4-A791-EB77AF2DD034}" presName="FlexibleEmptyPlaceHolder" presStyleCnt="0"/>
      <dgm:spPr/>
    </dgm:pt>
    <dgm:pt modelId="{A2315048-272B-4BB4-890F-22F5939AAF2D}" type="pres">
      <dgm:prSet presAssocID="{BA072D15-F9F2-40E4-A791-EB77AF2DD034}" presName="ConnectLine" presStyleLbl="sibTrans1D1" presStyleIdx="4" presStyleCnt="5"/>
      <dgm:spPr>
        <a:noFill/>
        <a:ln w="9525" cap="flat" cmpd="sng" algn="ctr">
          <a:solidFill>
            <a:schemeClr val="accent2">
              <a:hueOff val="0"/>
              <a:satOff val="0"/>
              <a:lumOff val="0"/>
              <a:alphaOff val="0"/>
            </a:schemeClr>
          </a:solidFill>
          <a:prstDash val="dash"/>
        </a:ln>
        <a:effectLst/>
      </dgm:spPr>
    </dgm:pt>
    <dgm:pt modelId="{BEB0B8D0-2299-4DD2-8630-83960D1C9AC2}" type="pres">
      <dgm:prSet presAssocID="{BA072D15-F9F2-40E4-A791-EB77AF2DD034}" presName="ConnectorPoint" presStyleLbl="alignNode1" presStyleIdx="4" presStyleCnt="5"/>
      <dgm:spPr/>
    </dgm:pt>
    <dgm:pt modelId="{609A84AA-E4D1-4E08-BE3E-1AF350A94FD0}" type="pres">
      <dgm:prSet presAssocID="{BA072D15-F9F2-40E4-A791-EB77AF2DD034}" presName="EmptyPlaceHolder" presStyleCnt="0"/>
      <dgm:spPr/>
    </dgm:pt>
  </dgm:ptLst>
  <dgm:cxnLst>
    <dgm:cxn modelId="{36B8D403-B2AA-449B-AC5B-88619C9EBFC0}" type="presOf" srcId="{E3056EBD-7CE6-4CF2-9667-9E3933CCA919}" destId="{244E72F3-F0E4-4085-9897-90C7152B92CE}" srcOrd="0" destOrd="0" presId="urn:microsoft.com/office/officeart/2016/7/layout/BasicTimeline"/>
    <dgm:cxn modelId="{4D261911-E04E-4520-9C0A-A3E2EA47D3FB}" type="presOf" srcId="{7D7723D9-086C-4569-A8B1-B4D4F067F23E}" destId="{404E0351-1F11-4233-BB72-E2F6F58AEAF0}" srcOrd="0" destOrd="0" presId="urn:microsoft.com/office/officeart/2016/7/layout/BasicTimeline"/>
    <dgm:cxn modelId="{2AD32C24-C253-4EFE-9DA9-EF50D4781690}" srcId="{F8C3D83F-A3CE-457F-A539-AB2BE9113D3D}" destId="{BA072D15-F9F2-40E4-A791-EB77AF2DD034}" srcOrd="4" destOrd="0" parTransId="{2034284F-4AE1-41D2-8520-15790EA63912}" sibTransId="{431748A7-6B97-4560-8328-36E776D55344}"/>
    <dgm:cxn modelId="{5ED41C2C-BE66-49C6-BA32-57989DED1353}" srcId="{E3056EBD-7CE6-4CF2-9667-9E3933CCA919}" destId="{6F875BAB-903B-4D83-8EC0-7B804FA228FE}" srcOrd="1" destOrd="0" parTransId="{133FF2CF-20FF-4576-9B90-04C88E022464}" sibTransId="{8B0215DC-DE0F-43F8-B533-B7988A1D74F1}"/>
    <dgm:cxn modelId="{5562E333-CE22-4D32-9376-13A9A4395C11}" srcId="{F8C3D83F-A3CE-457F-A539-AB2BE9113D3D}" destId="{FE95B937-F66A-4425-A652-F3440C562627}" srcOrd="1" destOrd="0" parTransId="{6505506A-C36F-4A09-A183-9E092F0499D5}" sibTransId="{1028B6B1-9FD9-4958-9B1A-7F6A788ECF0C}"/>
    <dgm:cxn modelId="{9E52505E-3769-43E8-B151-BAEFCA3BD8F9}" srcId="{F8C3D83F-A3CE-457F-A539-AB2BE9113D3D}" destId="{24CCB7E4-2E1A-4272-970F-D28476642257}" srcOrd="2" destOrd="0" parTransId="{AA414E29-210D-4EA3-91F2-7F73D82DB6BA}" sibTransId="{A358F529-3A51-44B0-8090-BB75021DF001}"/>
    <dgm:cxn modelId="{4FFA9342-0A8E-4EF6-B0C2-1BB9676AC79F}" type="presOf" srcId="{87869EF8-CCF7-4C4E-863B-D0D710FD6328}" destId="{A30CF023-DD5C-4F9F-AE5D-DAFD0BC738B9}" srcOrd="0" destOrd="0" presId="urn:microsoft.com/office/officeart/2016/7/layout/BasicTimeline"/>
    <dgm:cxn modelId="{BEF27644-4B3E-41F7-BDD1-1FF1D6BC599A}" type="presOf" srcId="{38C6A988-AEFB-4709-974F-F0CAA4C98F6B}" destId="{0EF205ED-6902-46FD-A43E-52E5F40E8710}" srcOrd="0" destOrd="0" presId="urn:microsoft.com/office/officeart/2016/7/layout/BasicTimeline"/>
    <dgm:cxn modelId="{5B82B64A-75AD-4596-968E-AC25FDA44152}" srcId="{FE95B937-F66A-4425-A652-F3440C562627}" destId="{2F76C604-469D-4742-9A4A-083582279621}" srcOrd="1" destOrd="0" parTransId="{C227DE2C-1DC0-4233-A372-E0330B5B4DEA}" sibTransId="{5460575D-AD80-437A-9F17-73C22B03934B}"/>
    <dgm:cxn modelId="{58C70D75-FC31-4A8B-853C-F5684F4C84FD}" srcId="{E9D28A09-083A-4E8C-9122-D2550BA35B6A}" destId="{7D7723D9-086C-4569-A8B1-B4D4F067F23E}" srcOrd="0" destOrd="0" parTransId="{07F84698-E3EF-42D7-A0F5-400DB7197B2E}" sibTransId="{079000E0-9B3A-403F-8EB5-F14D85C8B454}"/>
    <dgm:cxn modelId="{98266855-92A9-4A4A-8EC6-8B236797301D}" type="presOf" srcId="{72E7389F-56E0-4438-9240-A287DF3232CB}" destId="{FD777082-ED85-4DB6-83B2-E703FE8A5E08}" srcOrd="0" destOrd="0" presId="urn:microsoft.com/office/officeart/2016/7/layout/BasicTimeline"/>
    <dgm:cxn modelId="{40579E77-4705-43DB-88CB-8E2FA7BE5095}" type="presOf" srcId="{BA072D15-F9F2-40E4-A791-EB77AF2DD034}" destId="{F56F4F08-F37A-4A6A-A5B5-C55031776CC6}" srcOrd="0" destOrd="0" presId="urn:microsoft.com/office/officeart/2016/7/layout/BasicTimeline"/>
    <dgm:cxn modelId="{A5150782-8593-4601-83F3-E562121FB2C2}" type="presOf" srcId="{6F875BAB-903B-4D83-8EC0-7B804FA228FE}" destId="{FBF2164C-D818-41C1-BB1A-ABFA6C35430B}" srcOrd="0" destOrd="1" presId="urn:microsoft.com/office/officeart/2016/7/layout/BasicTimeline"/>
    <dgm:cxn modelId="{414A6685-77AD-49DE-B167-D3F11A292D22}" type="presOf" srcId="{24CCB7E4-2E1A-4272-970F-D28476642257}" destId="{4E656E54-3CD1-4A79-AE22-1EB6FCFD804C}" srcOrd="0" destOrd="0" presId="urn:microsoft.com/office/officeart/2016/7/layout/BasicTimeline"/>
    <dgm:cxn modelId="{7A82D186-D120-4DFD-A1F6-D6D25280EBD7}" srcId="{BA072D15-F9F2-40E4-A791-EB77AF2DD034}" destId="{72E7389F-56E0-4438-9240-A287DF3232CB}" srcOrd="0" destOrd="0" parTransId="{3F21B66E-4C2E-485A-9E8D-2CC62CD670B0}" sibTransId="{B6D10F18-90B9-45E7-8AD9-2142AFE0CC1A}"/>
    <dgm:cxn modelId="{82F58889-00D4-48FF-AAF2-354B7F33295C}" srcId="{F8C3D83F-A3CE-457F-A539-AB2BE9113D3D}" destId="{E9D28A09-083A-4E8C-9122-D2550BA35B6A}" srcOrd="0" destOrd="0" parTransId="{5032A1C4-3070-4FB5-82BD-FBAF844D307E}" sibTransId="{08B3D991-38B2-4652-B6B5-454DE685E610}"/>
    <dgm:cxn modelId="{005C9397-6734-4B18-A19E-24027F40A963}" type="presOf" srcId="{2F76C604-469D-4742-9A4A-083582279621}" destId="{A30CF023-DD5C-4F9F-AE5D-DAFD0BC738B9}" srcOrd="0" destOrd="1" presId="urn:microsoft.com/office/officeart/2016/7/layout/BasicTimeline"/>
    <dgm:cxn modelId="{21BC43A3-F31D-4BE7-96DA-E9D2168A798D}" type="presOf" srcId="{185673EC-B628-466D-A938-CBF9E0682AFF}" destId="{FBF2164C-D818-41C1-BB1A-ABFA6C35430B}" srcOrd="0" destOrd="0" presId="urn:microsoft.com/office/officeart/2016/7/layout/BasicTimeline"/>
    <dgm:cxn modelId="{4C32DBA3-2F57-4E1F-B06B-07E6CA46A872}" srcId="{FE95B937-F66A-4425-A652-F3440C562627}" destId="{87869EF8-CCF7-4C4E-863B-D0D710FD6328}" srcOrd="0" destOrd="0" parTransId="{0AECBD09-B649-4EBD-AB81-7A6E6F7318AA}" sibTransId="{29B5B4AB-EDF4-45AF-94B4-84FC1E6B2D5F}"/>
    <dgm:cxn modelId="{48B225B7-0E5E-4147-AA85-97033D4C36C0}" srcId="{24CCB7E4-2E1A-4272-970F-D28476642257}" destId="{38C6A988-AEFB-4709-974F-F0CAA4C98F6B}" srcOrd="0" destOrd="0" parTransId="{E37476D5-BB33-4229-A3EF-2E467B2482B1}" sibTransId="{1636E109-DF75-4D82-B477-95496A0556C2}"/>
    <dgm:cxn modelId="{E02169BE-B7FF-4852-BC08-E97064F17829}" srcId="{24CCB7E4-2E1A-4272-970F-D28476642257}" destId="{3F8AE5CE-C26C-4D3D-AC54-AF45AB800A7B}" srcOrd="1" destOrd="0" parTransId="{1F93F859-0F4F-4E2D-B396-3E8DFC7F8176}" sibTransId="{4AA4FD3F-7DDF-4653-BB73-21EFC6FCCE33}"/>
    <dgm:cxn modelId="{152CC6C0-A1A5-4ECB-A4B1-F5CF267BA97C}" srcId="{E9D28A09-083A-4E8C-9122-D2550BA35B6A}" destId="{DF4DD246-2B9E-4114-AA9E-671E97A306CE}" srcOrd="1" destOrd="0" parTransId="{3B479FFB-2762-4819-9CFA-237E26CB5BC9}" sibTransId="{73730ADD-00FF-499F-8AC2-9AD8577DB48D}"/>
    <dgm:cxn modelId="{98E484CC-17F7-4528-BCE6-B74A2848D3A5}" type="presOf" srcId="{DF4DD246-2B9E-4114-AA9E-671E97A306CE}" destId="{404E0351-1F11-4233-BB72-E2F6F58AEAF0}" srcOrd="0" destOrd="1" presId="urn:microsoft.com/office/officeart/2016/7/layout/BasicTimeline"/>
    <dgm:cxn modelId="{314C81D1-B612-4F30-BBB8-BCAEE9CD27D9}" type="presOf" srcId="{F8C3D83F-A3CE-457F-A539-AB2BE9113D3D}" destId="{A6290213-F7E4-4A7D-8E9D-6E31221946FC}" srcOrd="0" destOrd="0" presId="urn:microsoft.com/office/officeart/2016/7/layout/BasicTimeline"/>
    <dgm:cxn modelId="{93BA72D6-5A1E-4256-BC31-EB9B51ABC2ED}" type="presOf" srcId="{E9D28A09-083A-4E8C-9122-D2550BA35B6A}" destId="{CDEDFEC3-C78E-4E82-9FAC-A9D76B987B99}" srcOrd="0" destOrd="0" presId="urn:microsoft.com/office/officeart/2016/7/layout/BasicTimeline"/>
    <dgm:cxn modelId="{4B36BED6-8253-4632-9BDC-AD730D6FC005}" type="presOf" srcId="{897E3432-62B2-4143-B085-5FB1F7270784}" destId="{FD777082-ED85-4DB6-83B2-E703FE8A5E08}" srcOrd="0" destOrd="1" presId="urn:microsoft.com/office/officeart/2016/7/layout/BasicTimeline"/>
    <dgm:cxn modelId="{83E33BEB-0E07-4A05-847C-57564B2C66CF}" srcId="{BA072D15-F9F2-40E4-A791-EB77AF2DD034}" destId="{897E3432-62B2-4143-B085-5FB1F7270784}" srcOrd="1" destOrd="0" parTransId="{A165D67E-616F-4D56-ABAB-770896636402}" sibTransId="{2E03A9CD-232D-4B75-8DD9-1371961F9E5E}"/>
    <dgm:cxn modelId="{ECE8A7ED-73D6-4C89-9772-40E4B095B14A}" type="presOf" srcId="{FE95B937-F66A-4425-A652-F3440C562627}" destId="{4FBDB12C-57AA-42B0-B28F-00CB317356B6}" srcOrd="0" destOrd="0" presId="urn:microsoft.com/office/officeart/2016/7/layout/BasicTimeline"/>
    <dgm:cxn modelId="{C4A93CF1-5413-4003-B043-78776D9D8C63}" srcId="{E3056EBD-7CE6-4CF2-9667-9E3933CCA919}" destId="{185673EC-B628-466D-A938-CBF9E0682AFF}" srcOrd="0" destOrd="0" parTransId="{225428B5-5A76-481F-8987-DEDA95CF1632}" sibTransId="{18601594-19B9-4E22-A298-61FB34C7F8FF}"/>
    <dgm:cxn modelId="{A19689F8-C075-4A44-9B30-08B2666A96B1}" srcId="{F8C3D83F-A3CE-457F-A539-AB2BE9113D3D}" destId="{E3056EBD-7CE6-4CF2-9667-9E3933CCA919}" srcOrd="3" destOrd="0" parTransId="{97090416-C506-4D88-AD8B-8E194828CFD4}" sibTransId="{899EE960-B905-4E68-AE29-8B0212B0DB93}"/>
    <dgm:cxn modelId="{E5E8CCFC-B503-4ABA-AC9B-130B04FCD60A}" type="presOf" srcId="{3F8AE5CE-C26C-4D3D-AC54-AF45AB800A7B}" destId="{0EF205ED-6902-46FD-A43E-52E5F40E8710}" srcOrd="0" destOrd="1" presId="urn:microsoft.com/office/officeart/2016/7/layout/BasicTimeline"/>
    <dgm:cxn modelId="{10171242-D10D-4E29-A224-9AB7E3989AEC}" type="presParOf" srcId="{A6290213-F7E4-4A7D-8E9D-6E31221946FC}" destId="{10CBE3D4-AEEE-4C70-B0A0-6B76E3322143}" srcOrd="0" destOrd="0" presId="urn:microsoft.com/office/officeart/2016/7/layout/BasicTimeline"/>
    <dgm:cxn modelId="{50523AD3-8AA7-48B2-830D-9300511DE7B2}" type="presParOf" srcId="{A6290213-F7E4-4A7D-8E9D-6E31221946FC}" destId="{B00D371F-6ADB-4D17-BA43-0AE7B51F671B}" srcOrd="1" destOrd="0" presId="urn:microsoft.com/office/officeart/2016/7/layout/BasicTimeline"/>
    <dgm:cxn modelId="{4289C2E9-5A2A-4734-8D50-4109CDE05BE4}" type="presParOf" srcId="{B00D371F-6ADB-4D17-BA43-0AE7B51F671B}" destId="{F56BF8D6-FAF5-4461-982E-B354708A7FA9}" srcOrd="0" destOrd="0" presId="urn:microsoft.com/office/officeart/2016/7/layout/BasicTimeline"/>
    <dgm:cxn modelId="{8A08FE34-F257-42AD-93C4-04FA53EA053A}" type="presParOf" srcId="{F56BF8D6-FAF5-4461-982E-B354708A7FA9}" destId="{CDEDFEC3-C78E-4E82-9FAC-A9D76B987B99}" srcOrd="0" destOrd="0" presId="urn:microsoft.com/office/officeart/2016/7/layout/BasicTimeline"/>
    <dgm:cxn modelId="{442DC32A-CB3D-40E6-B751-CB4509B7BF8E}" type="presParOf" srcId="{F56BF8D6-FAF5-4461-982E-B354708A7FA9}" destId="{31727366-CAA6-422B-8BBD-26AD7F9FBAB1}" srcOrd="1" destOrd="0" presId="urn:microsoft.com/office/officeart/2016/7/layout/BasicTimeline"/>
    <dgm:cxn modelId="{3E1B4D5D-AEDB-4434-AC8A-CCB9D2D4ABF5}" type="presParOf" srcId="{31727366-CAA6-422B-8BBD-26AD7F9FBAB1}" destId="{404E0351-1F11-4233-BB72-E2F6F58AEAF0}" srcOrd="0" destOrd="0" presId="urn:microsoft.com/office/officeart/2016/7/layout/BasicTimeline"/>
    <dgm:cxn modelId="{7415B55B-83A0-45F4-A887-E22A3A19F3E2}" type="presParOf" srcId="{31727366-CAA6-422B-8BBD-26AD7F9FBAB1}" destId="{E7BE5393-0859-4D5E-BA7E-2FA568E3FD9D}" srcOrd="1" destOrd="0" presId="urn:microsoft.com/office/officeart/2016/7/layout/BasicTimeline"/>
    <dgm:cxn modelId="{DB3ED07E-8FB3-48B5-B330-DF9680531AC7}" type="presParOf" srcId="{F56BF8D6-FAF5-4461-982E-B354708A7FA9}" destId="{E40010F5-9669-4F3A-B7CA-7621D5FBED1E}" srcOrd="2" destOrd="0" presId="urn:microsoft.com/office/officeart/2016/7/layout/BasicTimeline"/>
    <dgm:cxn modelId="{6747FB8F-561D-4A05-9FA0-2D75F7A60D91}" type="presParOf" srcId="{F56BF8D6-FAF5-4461-982E-B354708A7FA9}" destId="{E69BAC96-2919-463C-A7C7-651285C85AD7}" srcOrd="3" destOrd="0" presId="urn:microsoft.com/office/officeart/2016/7/layout/BasicTimeline"/>
    <dgm:cxn modelId="{FF04D722-9F4A-48CE-879C-E733B5BA1FFA}" type="presParOf" srcId="{F56BF8D6-FAF5-4461-982E-B354708A7FA9}" destId="{CC186424-E566-45EC-8432-A3520BA0C476}" srcOrd="4" destOrd="0" presId="urn:microsoft.com/office/officeart/2016/7/layout/BasicTimeline"/>
    <dgm:cxn modelId="{EEF6CCB0-6D6A-4514-8529-E7FBB9318350}" type="presParOf" srcId="{B00D371F-6ADB-4D17-BA43-0AE7B51F671B}" destId="{3271647E-8405-4C8B-8CAE-2A6188E4C351}" srcOrd="1" destOrd="0" presId="urn:microsoft.com/office/officeart/2016/7/layout/BasicTimeline"/>
    <dgm:cxn modelId="{FDFA395F-2985-4678-B1DE-3774DB2F5ED4}" type="presParOf" srcId="{B00D371F-6ADB-4D17-BA43-0AE7B51F671B}" destId="{788A72DC-5C73-411D-867B-7C668EFB2092}" srcOrd="2" destOrd="0" presId="urn:microsoft.com/office/officeart/2016/7/layout/BasicTimeline"/>
    <dgm:cxn modelId="{8BEE0F67-3793-4335-A1E6-B7F6BE20E317}" type="presParOf" srcId="{788A72DC-5C73-411D-867B-7C668EFB2092}" destId="{4FBDB12C-57AA-42B0-B28F-00CB317356B6}" srcOrd="0" destOrd="0" presId="urn:microsoft.com/office/officeart/2016/7/layout/BasicTimeline"/>
    <dgm:cxn modelId="{E0585EE1-2583-4F0D-80CB-2EB14C8F7036}" type="presParOf" srcId="{788A72DC-5C73-411D-867B-7C668EFB2092}" destId="{E4675D13-810A-4FDA-8777-CD4601805221}" srcOrd="1" destOrd="0" presId="urn:microsoft.com/office/officeart/2016/7/layout/BasicTimeline"/>
    <dgm:cxn modelId="{8F3429FE-0077-4410-A39B-83E9ADA783CE}" type="presParOf" srcId="{E4675D13-810A-4FDA-8777-CD4601805221}" destId="{A30CF023-DD5C-4F9F-AE5D-DAFD0BC738B9}" srcOrd="0" destOrd="0" presId="urn:microsoft.com/office/officeart/2016/7/layout/BasicTimeline"/>
    <dgm:cxn modelId="{069450A4-316D-482A-B787-980F85E2065D}" type="presParOf" srcId="{E4675D13-810A-4FDA-8777-CD4601805221}" destId="{D4B60792-EBE8-442D-88C4-56F5A995B095}" srcOrd="1" destOrd="0" presId="urn:microsoft.com/office/officeart/2016/7/layout/BasicTimeline"/>
    <dgm:cxn modelId="{9010BE2B-B0D9-4B0C-B026-CC8EFDA14836}" type="presParOf" srcId="{788A72DC-5C73-411D-867B-7C668EFB2092}" destId="{8A34BCB2-8110-47C2-9871-ED8AD4430D22}" srcOrd="2" destOrd="0" presId="urn:microsoft.com/office/officeart/2016/7/layout/BasicTimeline"/>
    <dgm:cxn modelId="{50160EC0-5F70-4FA6-A06F-9270472FAB87}" type="presParOf" srcId="{788A72DC-5C73-411D-867B-7C668EFB2092}" destId="{30BD281C-5138-4286-818E-E5DA04B2CC18}" srcOrd="3" destOrd="0" presId="urn:microsoft.com/office/officeart/2016/7/layout/BasicTimeline"/>
    <dgm:cxn modelId="{B472EE63-B34E-4C90-B255-985930F5E287}" type="presParOf" srcId="{788A72DC-5C73-411D-867B-7C668EFB2092}" destId="{E3A5D82D-62BC-4FF4-817B-2471B3B85B8A}" srcOrd="4" destOrd="0" presId="urn:microsoft.com/office/officeart/2016/7/layout/BasicTimeline"/>
    <dgm:cxn modelId="{C8BE5BDE-77F7-4CBB-8E9E-D1AD3777CD60}" type="presParOf" srcId="{B00D371F-6ADB-4D17-BA43-0AE7B51F671B}" destId="{CA04CCBB-CA1D-4FEF-B4C8-1BFD968108E4}" srcOrd="3" destOrd="0" presId="urn:microsoft.com/office/officeart/2016/7/layout/BasicTimeline"/>
    <dgm:cxn modelId="{738CE2A0-0459-4B0A-9F9D-5352DA39C5A7}" type="presParOf" srcId="{B00D371F-6ADB-4D17-BA43-0AE7B51F671B}" destId="{99B74C60-FBA5-4D1E-A07C-B7A4E458C00E}" srcOrd="4" destOrd="0" presId="urn:microsoft.com/office/officeart/2016/7/layout/BasicTimeline"/>
    <dgm:cxn modelId="{D4361F00-B977-41B8-B442-9546DB444B53}" type="presParOf" srcId="{99B74C60-FBA5-4D1E-A07C-B7A4E458C00E}" destId="{4E656E54-3CD1-4A79-AE22-1EB6FCFD804C}" srcOrd="0" destOrd="0" presId="urn:microsoft.com/office/officeart/2016/7/layout/BasicTimeline"/>
    <dgm:cxn modelId="{6DDA6AB1-2655-4B2D-8D7A-C6EB3EB49F8D}" type="presParOf" srcId="{99B74C60-FBA5-4D1E-A07C-B7A4E458C00E}" destId="{701BBCA4-94D0-4A10-9F80-387541FA464C}" srcOrd="1" destOrd="0" presId="urn:microsoft.com/office/officeart/2016/7/layout/BasicTimeline"/>
    <dgm:cxn modelId="{5575FED3-CB51-4BDE-8AAE-252380735AA7}" type="presParOf" srcId="{701BBCA4-94D0-4A10-9F80-387541FA464C}" destId="{0EF205ED-6902-46FD-A43E-52E5F40E8710}" srcOrd="0" destOrd="0" presId="urn:microsoft.com/office/officeart/2016/7/layout/BasicTimeline"/>
    <dgm:cxn modelId="{21A426FA-068B-40B1-AF95-204DD80CA725}" type="presParOf" srcId="{701BBCA4-94D0-4A10-9F80-387541FA464C}" destId="{6F1A630F-4670-4134-ABB9-ABC14DDFFFB8}" srcOrd="1" destOrd="0" presId="urn:microsoft.com/office/officeart/2016/7/layout/BasicTimeline"/>
    <dgm:cxn modelId="{26FEC40C-A19E-47CD-8E71-6C791E9F3D6E}" type="presParOf" srcId="{99B74C60-FBA5-4D1E-A07C-B7A4E458C00E}" destId="{0D5CD500-FFB7-4036-8CA5-23EA802A7540}" srcOrd="2" destOrd="0" presId="urn:microsoft.com/office/officeart/2016/7/layout/BasicTimeline"/>
    <dgm:cxn modelId="{5AA45640-6BB0-4BEA-8D0A-1B51F6FF8C1F}" type="presParOf" srcId="{99B74C60-FBA5-4D1E-A07C-B7A4E458C00E}" destId="{1D2C9902-86E2-49FA-A2D5-D6D806129A4E}" srcOrd="3" destOrd="0" presId="urn:microsoft.com/office/officeart/2016/7/layout/BasicTimeline"/>
    <dgm:cxn modelId="{34F0540B-4947-44B4-B1E7-6E5A563B7A04}" type="presParOf" srcId="{99B74C60-FBA5-4D1E-A07C-B7A4E458C00E}" destId="{E5C71CDC-6812-4B0F-9E91-4290EA712DF7}" srcOrd="4" destOrd="0" presId="urn:microsoft.com/office/officeart/2016/7/layout/BasicTimeline"/>
    <dgm:cxn modelId="{F24942A3-74F2-435F-AF73-D2A9807B89B4}" type="presParOf" srcId="{B00D371F-6ADB-4D17-BA43-0AE7B51F671B}" destId="{D162CEE6-A329-4F1B-BC98-4D449A959C3D}" srcOrd="5" destOrd="0" presId="urn:microsoft.com/office/officeart/2016/7/layout/BasicTimeline"/>
    <dgm:cxn modelId="{E1B52D3E-0F44-4A1D-BAE5-360A8B0C8255}" type="presParOf" srcId="{B00D371F-6ADB-4D17-BA43-0AE7B51F671B}" destId="{9E70753A-D881-42D8-85EC-8E0FEB7C7230}" srcOrd="6" destOrd="0" presId="urn:microsoft.com/office/officeart/2016/7/layout/BasicTimeline"/>
    <dgm:cxn modelId="{0B95B129-16E8-44A6-952C-624493C3D7D2}" type="presParOf" srcId="{9E70753A-D881-42D8-85EC-8E0FEB7C7230}" destId="{244E72F3-F0E4-4085-9897-90C7152B92CE}" srcOrd="0" destOrd="0" presId="urn:microsoft.com/office/officeart/2016/7/layout/BasicTimeline"/>
    <dgm:cxn modelId="{79CA39AF-098D-4D46-B8E4-E0A5F5E2CE01}" type="presParOf" srcId="{9E70753A-D881-42D8-85EC-8E0FEB7C7230}" destId="{2C83D47F-C5F9-4489-90BD-3311BD630895}" srcOrd="1" destOrd="0" presId="urn:microsoft.com/office/officeart/2016/7/layout/BasicTimeline"/>
    <dgm:cxn modelId="{45F839EC-1EE8-4153-8FA4-75D198F4EE87}" type="presParOf" srcId="{2C83D47F-C5F9-4489-90BD-3311BD630895}" destId="{FBF2164C-D818-41C1-BB1A-ABFA6C35430B}" srcOrd="0" destOrd="0" presId="urn:microsoft.com/office/officeart/2016/7/layout/BasicTimeline"/>
    <dgm:cxn modelId="{8B2E5426-9C78-4FD7-9CBC-F05D070947EC}" type="presParOf" srcId="{2C83D47F-C5F9-4489-90BD-3311BD630895}" destId="{EDF042FC-8BC8-49CE-9056-874B62C73240}" srcOrd="1" destOrd="0" presId="urn:microsoft.com/office/officeart/2016/7/layout/BasicTimeline"/>
    <dgm:cxn modelId="{B5089F0D-5C4C-4A7A-88FB-3DC6F813EA96}" type="presParOf" srcId="{9E70753A-D881-42D8-85EC-8E0FEB7C7230}" destId="{93DD9E7D-C9B5-49EA-9742-1E06F720D38B}" srcOrd="2" destOrd="0" presId="urn:microsoft.com/office/officeart/2016/7/layout/BasicTimeline"/>
    <dgm:cxn modelId="{826D757F-70D1-4B34-AEF8-BA7A63A9A27E}" type="presParOf" srcId="{9E70753A-D881-42D8-85EC-8E0FEB7C7230}" destId="{074EAA2B-78B8-4BE6-910C-DC187E7EDE9B}" srcOrd="3" destOrd="0" presId="urn:microsoft.com/office/officeart/2016/7/layout/BasicTimeline"/>
    <dgm:cxn modelId="{FDBCD6C5-18AE-4745-9D04-E8A62251D2C1}" type="presParOf" srcId="{9E70753A-D881-42D8-85EC-8E0FEB7C7230}" destId="{3B9A5AEB-60E5-4EFD-87F0-26F8795C0122}" srcOrd="4" destOrd="0" presId="urn:microsoft.com/office/officeart/2016/7/layout/BasicTimeline"/>
    <dgm:cxn modelId="{273BF330-2815-4949-9D5B-9067A964305B}" type="presParOf" srcId="{B00D371F-6ADB-4D17-BA43-0AE7B51F671B}" destId="{13AD268E-554D-476B-99A3-5DB6AE344579}" srcOrd="7" destOrd="0" presId="urn:microsoft.com/office/officeart/2016/7/layout/BasicTimeline"/>
    <dgm:cxn modelId="{6E4A3F33-4419-4CF5-A17B-47D0ED8C1DC6}" type="presParOf" srcId="{B00D371F-6ADB-4D17-BA43-0AE7B51F671B}" destId="{B2DE05A1-D3BA-4076-A6AB-6B844BC29364}" srcOrd="8" destOrd="0" presId="urn:microsoft.com/office/officeart/2016/7/layout/BasicTimeline"/>
    <dgm:cxn modelId="{A8BAE68B-095A-4138-B93E-9D146FC9EB5C}" type="presParOf" srcId="{B2DE05A1-D3BA-4076-A6AB-6B844BC29364}" destId="{F56F4F08-F37A-4A6A-A5B5-C55031776CC6}" srcOrd="0" destOrd="0" presId="urn:microsoft.com/office/officeart/2016/7/layout/BasicTimeline"/>
    <dgm:cxn modelId="{B2B21ECC-04D8-4378-847D-3A3608BA526B}" type="presParOf" srcId="{B2DE05A1-D3BA-4076-A6AB-6B844BC29364}" destId="{F0DFB957-9233-4CA2-9677-C5C694CA6DC4}" srcOrd="1" destOrd="0" presId="urn:microsoft.com/office/officeart/2016/7/layout/BasicTimeline"/>
    <dgm:cxn modelId="{9300E5B9-5F9E-443C-9666-36C42CC5E1E7}" type="presParOf" srcId="{F0DFB957-9233-4CA2-9677-C5C694CA6DC4}" destId="{FD777082-ED85-4DB6-83B2-E703FE8A5E08}" srcOrd="0" destOrd="0" presId="urn:microsoft.com/office/officeart/2016/7/layout/BasicTimeline"/>
    <dgm:cxn modelId="{00791FD9-E3FB-4A75-9C24-DB502B98C239}" type="presParOf" srcId="{F0DFB957-9233-4CA2-9677-C5C694CA6DC4}" destId="{811C1243-112D-4F3E-A164-A9FD5D967BCD}" srcOrd="1" destOrd="0" presId="urn:microsoft.com/office/officeart/2016/7/layout/BasicTimeline"/>
    <dgm:cxn modelId="{55325EB8-869C-487D-9847-AF6F23E668C3}" type="presParOf" srcId="{B2DE05A1-D3BA-4076-A6AB-6B844BC29364}" destId="{A2315048-272B-4BB4-890F-22F5939AAF2D}" srcOrd="2" destOrd="0" presId="urn:microsoft.com/office/officeart/2016/7/layout/BasicTimeline"/>
    <dgm:cxn modelId="{85CE917C-61ED-4DD4-9A28-1A8D95DDEAB8}" type="presParOf" srcId="{B2DE05A1-D3BA-4076-A6AB-6B844BC29364}" destId="{BEB0B8D0-2299-4DD2-8630-83960D1C9AC2}" srcOrd="3" destOrd="0" presId="urn:microsoft.com/office/officeart/2016/7/layout/BasicTimeline"/>
    <dgm:cxn modelId="{48D47DA4-CE3C-434C-85F5-B46C45A5C1A5}" type="presParOf" srcId="{B2DE05A1-D3BA-4076-A6AB-6B844BC29364}" destId="{609A84AA-E4D1-4E08-BE3E-1AF350A94FD0}" srcOrd="4" destOrd="0" presId="urn:microsoft.com/office/officeart/2016/7/layout/BasicTimeline"/>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BE3D4-AEEE-4C70-B0A0-6B76E3322143}">
      <dsp:nvSpPr>
        <dsp:cNvPr id="0" name=""/>
        <dsp:cNvSpPr/>
      </dsp:nvSpPr>
      <dsp:spPr>
        <a:xfrm>
          <a:off x="0" y="1694518"/>
          <a:ext cx="11201930" cy="0"/>
        </a:xfrm>
        <a:prstGeom prst="line">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CDEDFEC3-C78E-4E82-9FAC-A9D76B987B99}">
      <dsp:nvSpPr>
        <dsp:cNvPr id="0" name=""/>
        <dsp:cNvSpPr/>
      </dsp:nvSpPr>
      <dsp:spPr>
        <a:xfrm>
          <a:off x="193826" y="1819912"/>
          <a:ext cx="2791730" cy="38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i="1" kern="1200">
              <a:latin typeface="+mn-lt"/>
              <a:ea typeface="Calibri"/>
              <a:cs typeface="Calibri"/>
            </a:rPr>
            <a:t>March</a:t>
          </a:r>
          <a:r>
            <a:rPr lang="en-US" sz="1400" b="1" i="1" kern="1200">
              <a:latin typeface="+mn-lt"/>
              <a:ea typeface="Calibri"/>
              <a:cs typeface="Calibri"/>
            </a:rPr>
            <a:t> 2024</a:t>
          </a:r>
          <a:endParaRPr lang="en-US" sz="1400" b="0" kern="1200">
            <a:latin typeface="+mn-lt"/>
            <a:ea typeface="Calibri"/>
            <a:cs typeface="Calibri"/>
          </a:endParaRPr>
        </a:p>
      </dsp:txBody>
      <dsp:txXfrm>
        <a:off x="193826" y="1819912"/>
        <a:ext cx="2791730" cy="382961"/>
      </dsp:txXfrm>
    </dsp:sp>
    <dsp:sp modelId="{404E0351-1F11-4233-BB72-E2F6F58AEAF0}">
      <dsp:nvSpPr>
        <dsp:cNvPr id="0" name=""/>
        <dsp:cNvSpPr/>
      </dsp:nvSpPr>
      <dsp:spPr>
        <a:xfrm>
          <a:off x="3480" y="0"/>
          <a:ext cx="3172421" cy="1050601"/>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1" i="1" kern="1200">
              <a:latin typeface="+mn-lt"/>
              <a:ea typeface="Calibri"/>
              <a:cs typeface="Calibri"/>
            </a:rPr>
            <a:t>Session #1: </a:t>
          </a:r>
          <a:r>
            <a:rPr lang="en-US" sz="1400" b="1" i="1" kern="1200">
              <a:latin typeface="+mn-lt"/>
            </a:rPr>
            <a:t>Setting the stage for solar development</a:t>
          </a:r>
          <a:endParaRPr lang="en-US" sz="1400" b="1" i="1" kern="1200">
            <a:latin typeface="+mn-lt"/>
            <a:ea typeface="Calibri"/>
            <a:cs typeface="Calibri"/>
          </a:endParaRPr>
        </a:p>
        <a:p>
          <a:pPr marL="0" lvl="0" indent="0" algn="l" defTabSz="622300">
            <a:lnSpc>
              <a:spcPct val="90000"/>
            </a:lnSpc>
            <a:spcBef>
              <a:spcPct val="0"/>
            </a:spcBef>
            <a:spcAft>
              <a:spcPct val="35000"/>
            </a:spcAft>
            <a:buNone/>
          </a:pPr>
          <a:r>
            <a:rPr lang="en-US" sz="1400" b="0" kern="1200">
              <a:latin typeface="+mn-lt"/>
              <a:ea typeface="Calibri"/>
              <a:cs typeface="Calibri"/>
            </a:rPr>
            <a:t>Overview of regional and state energy context</a:t>
          </a:r>
          <a:endParaRPr lang="en-US" sz="1400" b="1" kern="1200">
            <a:latin typeface="+mn-lt"/>
            <a:ea typeface="Calibri"/>
            <a:cs typeface="Calibri"/>
          </a:endParaRPr>
        </a:p>
      </dsp:txBody>
      <dsp:txXfrm>
        <a:off x="54766" y="51286"/>
        <a:ext cx="3069849" cy="948029"/>
      </dsp:txXfrm>
    </dsp:sp>
    <dsp:sp modelId="{E40010F5-9669-4F3A-B7CA-7621D5FBED1E}">
      <dsp:nvSpPr>
        <dsp:cNvPr id="0" name=""/>
        <dsp:cNvSpPr/>
      </dsp:nvSpPr>
      <dsp:spPr>
        <a:xfrm>
          <a:off x="1589691" y="1050601"/>
          <a:ext cx="0" cy="643916"/>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FBDB12C-57AA-42B0-B28F-00CB317356B6}">
      <dsp:nvSpPr>
        <dsp:cNvPr id="0" name=""/>
        <dsp:cNvSpPr/>
      </dsp:nvSpPr>
      <dsp:spPr>
        <a:xfrm>
          <a:off x="2033830" y="1186162"/>
          <a:ext cx="2791730" cy="38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i="1" kern="1200">
              <a:latin typeface="+mn-lt"/>
              <a:ea typeface="Calibri"/>
              <a:cs typeface="Calibri"/>
            </a:rPr>
            <a:t>April 2024</a:t>
          </a:r>
        </a:p>
      </dsp:txBody>
      <dsp:txXfrm>
        <a:off x="2033830" y="1186162"/>
        <a:ext cx="2791730" cy="382961"/>
      </dsp:txXfrm>
    </dsp:sp>
    <dsp:sp modelId="{E69BAC96-2919-463C-A7C7-651285C85AD7}">
      <dsp:nvSpPr>
        <dsp:cNvPr id="0" name=""/>
        <dsp:cNvSpPr/>
      </dsp:nvSpPr>
      <dsp:spPr>
        <a:xfrm>
          <a:off x="1564273" y="1669100"/>
          <a:ext cx="50835" cy="5083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CF023-DD5C-4F9F-AE5D-DAFD0BC738B9}">
      <dsp:nvSpPr>
        <dsp:cNvPr id="0" name=""/>
        <dsp:cNvSpPr/>
      </dsp:nvSpPr>
      <dsp:spPr>
        <a:xfrm>
          <a:off x="1843485" y="2338434"/>
          <a:ext cx="3172421" cy="1050601"/>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1" i="1" kern="1200">
              <a:latin typeface="+mn-lt"/>
              <a:ea typeface="Calibri"/>
              <a:cs typeface="Calibri"/>
            </a:rPr>
            <a:t>Session 2: Planning for solar</a:t>
          </a:r>
          <a:endParaRPr lang="en-US" sz="1400" b="1" kern="1200">
            <a:latin typeface="+mn-lt"/>
            <a:ea typeface="Calibri"/>
            <a:cs typeface="Calibri"/>
          </a:endParaRPr>
        </a:p>
        <a:p>
          <a:pPr marL="0" lvl="0" indent="0" algn="l" defTabSz="622300">
            <a:lnSpc>
              <a:spcPct val="90000"/>
            </a:lnSpc>
            <a:spcBef>
              <a:spcPct val="0"/>
            </a:spcBef>
            <a:spcAft>
              <a:spcPct val="35000"/>
            </a:spcAft>
            <a:buNone/>
          </a:pPr>
          <a:r>
            <a:rPr lang="en-US" sz="1400" kern="1200"/>
            <a:t>Best practice guidance for planning and zoning of small and large-scale solar arrays</a:t>
          </a:r>
          <a:endParaRPr lang="en-US" sz="1400" i="0" kern="1200">
            <a:latin typeface="+mn-lt"/>
            <a:ea typeface="Calibri"/>
            <a:cs typeface="Calibri"/>
          </a:endParaRPr>
        </a:p>
      </dsp:txBody>
      <dsp:txXfrm>
        <a:off x="1894771" y="2389720"/>
        <a:ext cx="3069849" cy="948029"/>
      </dsp:txXfrm>
    </dsp:sp>
    <dsp:sp modelId="{8A34BCB2-8110-47C2-9871-ED8AD4430D22}">
      <dsp:nvSpPr>
        <dsp:cNvPr id="0" name=""/>
        <dsp:cNvSpPr/>
      </dsp:nvSpPr>
      <dsp:spPr>
        <a:xfrm>
          <a:off x="3429696" y="1694517"/>
          <a:ext cx="0" cy="643916"/>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E656E54-3CD1-4A79-AE22-1EB6FCFD804C}">
      <dsp:nvSpPr>
        <dsp:cNvPr id="0" name=""/>
        <dsp:cNvSpPr/>
      </dsp:nvSpPr>
      <dsp:spPr>
        <a:xfrm>
          <a:off x="3956936" y="1819912"/>
          <a:ext cx="2791730" cy="38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i="1" kern="1200">
              <a:latin typeface="+mn-lt"/>
              <a:ea typeface="Calibri"/>
              <a:cs typeface="Calibri"/>
            </a:rPr>
            <a:t>May 2024</a:t>
          </a:r>
          <a:endParaRPr lang="en-US" sz="1400" kern="1200">
            <a:latin typeface="+mn-lt"/>
          </a:endParaRPr>
        </a:p>
      </dsp:txBody>
      <dsp:txXfrm>
        <a:off x="3956936" y="1819912"/>
        <a:ext cx="2791730" cy="382961"/>
      </dsp:txXfrm>
    </dsp:sp>
    <dsp:sp modelId="{30BD281C-5138-4286-818E-E5DA04B2CC18}">
      <dsp:nvSpPr>
        <dsp:cNvPr id="0" name=""/>
        <dsp:cNvSpPr/>
      </dsp:nvSpPr>
      <dsp:spPr>
        <a:xfrm>
          <a:off x="3404278" y="1669100"/>
          <a:ext cx="50835" cy="5083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F205ED-6902-46FD-A43E-52E5F40E8710}">
      <dsp:nvSpPr>
        <dsp:cNvPr id="0" name=""/>
        <dsp:cNvSpPr/>
      </dsp:nvSpPr>
      <dsp:spPr>
        <a:xfrm>
          <a:off x="3683489" y="31836"/>
          <a:ext cx="3338624" cy="1018764"/>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1" i="1" kern="1200">
              <a:latin typeface="+mn-lt"/>
              <a:ea typeface="Calibri"/>
              <a:cs typeface="Calibri"/>
            </a:rPr>
            <a:t>Session 3: Permitting &amp; inspection for solar</a:t>
          </a:r>
          <a:endParaRPr lang="en-US" sz="1400" b="1" kern="1200">
            <a:latin typeface="+mn-lt"/>
            <a:ea typeface="Calibri"/>
            <a:cs typeface="Calibri"/>
          </a:endParaRPr>
        </a:p>
        <a:p>
          <a:pPr marL="0" lvl="0" indent="0" algn="l" defTabSz="622300">
            <a:lnSpc>
              <a:spcPct val="90000"/>
            </a:lnSpc>
            <a:spcBef>
              <a:spcPct val="0"/>
            </a:spcBef>
            <a:spcAft>
              <a:spcPct val="35000"/>
            </a:spcAft>
            <a:buNone/>
          </a:pPr>
          <a:r>
            <a:rPr lang="en-US" sz="1400" b="0" kern="1200">
              <a:latin typeface="+mn-lt"/>
              <a:ea typeface="Calibri"/>
              <a:cs typeface="Calibri"/>
            </a:rPr>
            <a:t>Training on best practices for permitting and inspecting solar arrays</a:t>
          </a:r>
        </a:p>
      </dsp:txBody>
      <dsp:txXfrm>
        <a:off x="3733221" y="81568"/>
        <a:ext cx="3239160" cy="919300"/>
      </dsp:txXfrm>
    </dsp:sp>
    <dsp:sp modelId="{0D5CD500-FFB7-4036-8CA5-23EA802A7540}">
      <dsp:nvSpPr>
        <dsp:cNvPr id="0" name=""/>
        <dsp:cNvSpPr/>
      </dsp:nvSpPr>
      <dsp:spPr>
        <a:xfrm>
          <a:off x="5352802" y="1050601"/>
          <a:ext cx="0" cy="643916"/>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44E72F3-F0E4-4085-9897-90C7152B92CE}">
      <dsp:nvSpPr>
        <dsp:cNvPr id="0" name=""/>
        <dsp:cNvSpPr/>
      </dsp:nvSpPr>
      <dsp:spPr>
        <a:xfrm>
          <a:off x="6128205" y="1186162"/>
          <a:ext cx="2791730" cy="38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i="1" kern="1200">
              <a:latin typeface="+mn-lt"/>
              <a:ea typeface="Calibri"/>
              <a:cs typeface="Calibri"/>
            </a:rPr>
            <a:t>June 2024</a:t>
          </a:r>
        </a:p>
      </dsp:txBody>
      <dsp:txXfrm>
        <a:off x="6128205" y="1186162"/>
        <a:ext cx="2791730" cy="382961"/>
      </dsp:txXfrm>
    </dsp:sp>
    <dsp:sp modelId="{1D2C9902-86E2-49FA-A2D5-D6D806129A4E}">
      <dsp:nvSpPr>
        <dsp:cNvPr id="0" name=""/>
        <dsp:cNvSpPr/>
      </dsp:nvSpPr>
      <dsp:spPr>
        <a:xfrm>
          <a:off x="5327384" y="1669100"/>
          <a:ext cx="50835" cy="5083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F2164C-D818-41C1-BB1A-ABFA6C35430B}">
      <dsp:nvSpPr>
        <dsp:cNvPr id="0" name=""/>
        <dsp:cNvSpPr/>
      </dsp:nvSpPr>
      <dsp:spPr>
        <a:xfrm>
          <a:off x="5689697" y="2338434"/>
          <a:ext cx="3668746" cy="1018764"/>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b="1" i="1" kern="1200">
              <a:latin typeface="+mn-lt"/>
              <a:ea typeface="Calibri"/>
              <a:cs typeface="Calibri"/>
            </a:rPr>
            <a:t>Session 4: Community engagement &amp; municipal operations</a:t>
          </a:r>
          <a:endParaRPr lang="en-US" sz="1400" b="0" kern="1200">
            <a:latin typeface="+mn-lt"/>
            <a:ea typeface="Calibri"/>
            <a:cs typeface="Calibri"/>
          </a:endParaRPr>
        </a:p>
        <a:p>
          <a:pPr marL="0" lvl="0" indent="0" algn="l" defTabSz="622300">
            <a:lnSpc>
              <a:spcPct val="90000"/>
            </a:lnSpc>
            <a:spcBef>
              <a:spcPct val="0"/>
            </a:spcBef>
            <a:spcAft>
              <a:spcPct val="35000"/>
            </a:spcAft>
            <a:buNone/>
          </a:pPr>
          <a:r>
            <a:rPr lang="en-US" sz="1400" kern="1200"/>
            <a:t>Guidance on how to support residents,</a:t>
          </a:r>
          <a:r>
            <a:rPr lang="en-US" sz="1400" kern="1200">
              <a:latin typeface="Arial"/>
            </a:rPr>
            <a:t> </a:t>
          </a:r>
          <a:r>
            <a:rPr lang="en-US" sz="1400" kern="1200"/>
            <a:t>businesses, and your own operations teams as they consider adopting </a:t>
          </a:r>
          <a:r>
            <a:rPr lang="en-US" sz="1400" b="1" kern="1200">
              <a:latin typeface="+mn-lt"/>
              <a:ea typeface="+mn-lt"/>
              <a:cs typeface="Calibri"/>
            </a:rPr>
            <a:t>solar</a:t>
          </a:r>
          <a:endParaRPr lang="en-US" sz="1400" b="0" kern="1200">
            <a:latin typeface="Calibri"/>
            <a:ea typeface="Calibri"/>
            <a:cs typeface="Calibri"/>
          </a:endParaRPr>
        </a:p>
      </dsp:txBody>
      <dsp:txXfrm>
        <a:off x="5739429" y="2388166"/>
        <a:ext cx="3569282" cy="919300"/>
      </dsp:txXfrm>
    </dsp:sp>
    <dsp:sp modelId="{93DD9E7D-C9B5-49EA-9742-1E06F720D38B}">
      <dsp:nvSpPr>
        <dsp:cNvPr id="0" name=""/>
        <dsp:cNvSpPr/>
      </dsp:nvSpPr>
      <dsp:spPr>
        <a:xfrm>
          <a:off x="7524071" y="1694517"/>
          <a:ext cx="0" cy="643916"/>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56F4F08-F37A-4A6A-A5B5-C55031776CC6}">
      <dsp:nvSpPr>
        <dsp:cNvPr id="0" name=""/>
        <dsp:cNvSpPr/>
      </dsp:nvSpPr>
      <dsp:spPr>
        <a:xfrm>
          <a:off x="8216372" y="1819912"/>
          <a:ext cx="2791730" cy="38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a:latin typeface="+mn-lt"/>
              <a:ea typeface="+mn-lt"/>
              <a:cs typeface="Calibri"/>
            </a:rPr>
            <a:t>July</a:t>
          </a:r>
          <a:r>
            <a:rPr lang="en-US" sz="1400" b="1" kern="1200">
              <a:latin typeface="+mn-lt"/>
              <a:cs typeface="Calibri"/>
            </a:rPr>
            <a:t> </a:t>
          </a:r>
          <a:r>
            <a:rPr lang="en-US" sz="1400" i="0" kern="1200">
              <a:latin typeface="+mn-lt"/>
              <a:ea typeface="+mn-lt"/>
              <a:cs typeface="Calibri"/>
            </a:rPr>
            <a:t>2024</a:t>
          </a:r>
          <a:endParaRPr lang="en-US" sz="1400" i="0" kern="1200">
            <a:latin typeface="Calibri"/>
            <a:ea typeface="Calibri"/>
            <a:cs typeface="Calibri"/>
          </a:endParaRPr>
        </a:p>
      </dsp:txBody>
      <dsp:txXfrm>
        <a:off x="8216372" y="1819912"/>
        <a:ext cx="2791730" cy="382961"/>
      </dsp:txXfrm>
    </dsp:sp>
    <dsp:sp modelId="{074EAA2B-78B8-4BE6-910C-DC187E7EDE9B}">
      <dsp:nvSpPr>
        <dsp:cNvPr id="0" name=""/>
        <dsp:cNvSpPr/>
      </dsp:nvSpPr>
      <dsp:spPr>
        <a:xfrm>
          <a:off x="7498653" y="1669100"/>
          <a:ext cx="50835" cy="5083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777082-ED85-4DB6-83B2-E703FE8A5E08}">
      <dsp:nvSpPr>
        <dsp:cNvPr id="0" name=""/>
        <dsp:cNvSpPr/>
      </dsp:nvSpPr>
      <dsp:spPr>
        <a:xfrm>
          <a:off x="8026027" y="219969"/>
          <a:ext cx="3172421" cy="830631"/>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i="1" kern="1200">
              <a:latin typeface="+mn-lt"/>
              <a:ea typeface="+mn-lt"/>
              <a:cs typeface="Calibri"/>
            </a:rPr>
            <a:t>Session</a:t>
          </a:r>
          <a:r>
            <a:rPr lang="en-US" sz="1200" b="1" i="1" kern="1200">
              <a:latin typeface="+mn-lt"/>
              <a:cs typeface="Calibri"/>
            </a:rPr>
            <a:t> 5: Wrap up &amp; next </a:t>
          </a:r>
          <a:r>
            <a:rPr lang="en-US" sz="1200" b="1" i="1" kern="1200">
              <a:latin typeface="+mn-lt"/>
              <a:ea typeface="+mn-lt"/>
              <a:cs typeface="Calibri"/>
            </a:rPr>
            <a:t>steps</a:t>
          </a:r>
          <a:endParaRPr lang="en-US" sz="1200" kern="1200">
            <a:latin typeface="Arial"/>
            <a:ea typeface="+mn-lt"/>
            <a:cs typeface="Arial"/>
          </a:endParaRPr>
        </a:p>
        <a:p>
          <a:pPr marL="0" lvl="0" indent="0" algn="l" defTabSz="533400">
            <a:lnSpc>
              <a:spcPct val="90000"/>
            </a:lnSpc>
            <a:spcBef>
              <a:spcPct val="0"/>
            </a:spcBef>
            <a:spcAft>
              <a:spcPct val="35000"/>
            </a:spcAft>
            <a:buNone/>
          </a:pPr>
          <a:r>
            <a:rPr lang="en-US" sz="1200" kern="1200">
              <a:latin typeface="+mn-lt"/>
              <a:ea typeface="+mn-lt"/>
              <a:cs typeface="Calibri"/>
            </a:rPr>
            <a:t>Address</a:t>
          </a:r>
          <a:r>
            <a:rPr lang="en-US" sz="1200" b="0" kern="1200">
              <a:latin typeface="+mn-lt"/>
              <a:cs typeface="Calibri"/>
            </a:rPr>
            <a:t> any outstanding questions and chart a pathway forward</a:t>
          </a:r>
          <a:endParaRPr lang="en-US" sz="1200" kern="1200"/>
        </a:p>
      </dsp:txBody>
      <dsp:txXfrm>
        <a:off x="8066575" y="260517"/>
        <a:ext cx="3091325" cy="749535"/>
      </dsp:txXfrm>
    </dsp:sp>
    <dsp:sp modelId="{A2315048-272B-4BB4-890F-22F5939AAF2D}">
      <dsp:nvSpPr>
        <dsp:cNvPr id="0" name=""/>
        <dsp:cNvSpPr/>
      </dsp:nvSpPr>
      <dsp:spPr>
        <a:xfrm>
          <a:off x="9612238" y="1050601"/>
          <a:ext cx="0" cy="643916"/>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EB0B8D0-2299-4DD2-8630-83960D1C9AC2}">
      <dsp:nvSpPr>
        <dsp:cNvPr id="0" name=""/>
        <dsp:cNvSpPr/>
      </dsp:nvSpPr>
      <dsp:spPr>
        <a:xfrm>
          <a:off x="9586820" y="1669100"/>
          <a:ext cx="50835" cy="5083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2bd6902b4d_0_1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g22bd6902b4d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693fa96851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g2693fa96851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a:latin typeface="Calibri"/>
                <a:ea typeface="Calibri"/>
                <a:cs typeface="Calibri"/>
                <a:sym typeface="Calibri"/>
              </a:rPr>
              <a:t>So across the SolSmart team we have quite a few organizations all housing specialized knowledge and expertise needed to remove barriers in categories including the following. We can tap in to a lot of different resources to support Tempe in a specialized way across your goals – for FREE, paid for by the DOE</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07" name="Google Shape;3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4100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a:latin typeface="Calibri"/>
                <a:ea typeface="Calibri"/>
                <a:cs typeface="Calibri"/>
                <a:sym typeface="Calibri"/>
              </a:rPr>
              <a:t>It’s tailored to your community. This can be phone calls, zoom meetings, trainings, supplying templates or model code. It’s really up to you</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22" name="Google Shape;3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4740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a:latin typeface="Calibri"/>
                <a:ea typeface="Calibri"/>
                <a:cs typeface="Calibri"/>
                <a:sym typeface="Calibri"/>
              </a:rPr>
              <a:t>On the SolSmart.org website today, already available to you are tons of templates and examples. </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41" name="Google Shape;3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0369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31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a:latin typeface="Calibri"/>
                <a:ea typeface="Calibri"/>
                <a:cs typeface="Calibri"/>
                <a:sym typeface="Calibri"/>
              </a:rPr>
              <a:t>This is an example of online permitting checklist. A straightforward way to accelerate permit approval timelines and save staff time by reducing inquiries from installers, requests for additional information, and incomplete permit applications. You’d be surprised by how often local governments don’t explicitly state what’s needed creating needless back and forth that rack up more staff time and other soft costs.  </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97" name="Google Shape;1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23" name="Google Shape;22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5795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5987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2666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9204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2162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4816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5180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298" name="Google Shape;2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4683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23" name="Google Shape;22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434025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dirty="0">
                <a:latin typeface="Calibri"/>
                <a:ea typeface="Calibri"/>
                <a:cs typeface="Calibri"/>
                <a:sym typeface="Calibri"/>
              </a:rPr>
              <a:t>An example of this is the City of Orlando, Florida. They partnered with a local non-profit, Solar and Energy Loan Fund, to make solar and other sustainable home improvements more affordable and accessible to underserved communities by providing innovative financing options. This is a really cool example of them really taking a big step forward to support their residents</a:t>
            </a:r>
            <a:endParaRPr dirty="0"/>
          </a:p>
          <a:p>
            <a:pPr marL="0" lvl="0" indent="0" algn="l" rtl="0">
              <a:lnSpc>
                <a:spcPct val="100000"/>
              </a:lnSpc>
              <a:spcBef>
                <a:spcPts val="0"/>
              </a:spcBef>
              <a:spcAft>
                <a:spcPts val="0"/>
              </a:spcAft>
              <a:buSzPts val="1400"/>
              <a:buNone/>
            </a:pPr>
            <a:endParaRPr dirty="0"/>
          </a:p>
        </p:txBody>
      </p:sp>
      <p:sp>
        <p:nvSpPr>
          <p:cNvPr id="298" name="Google Shape;2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07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Introduce self</a:t>
            </a:r>
            <a:endParaRPr dirty="0"/>
          </a:p>
          <a:p>
            <a:pPr marL="0" lvl="0" indent="0" algn="l" rtl="0">
              <a:lnSpc>
                <a:spcPct val="100000"/>
              </a:lnSpc>
              <a:spcBef>
                <a:spcPts val="0"/>
              </a:spcBef>
              <a:spcAft>
                <a:spcPts val="0"/>
              </a:spcAft>
              <a:buSzPts val="1400"/>
              <a:buNone/>
            </a:pPr>
            <a:r>
              <a:rPr lang="en-US" dirty="0"/>
              <a:t>Helping local governments to become “Solar Ready”</a:t>
            </a:r>
            <a:endParaRPr dirty="0"/>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5651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Introduce self</a:t>
            </a:r>
            <a:endParaRPr/>
          </a:p>
          <a:p>
            <a:pPr marL="0" lvl="0" indent="0" algn="l" rtl="0">
              <a:lnSpc>
                <a:spcPct val="100000"/>
              </a:lnSpc>
              <a:spcBef>
                <a:spcPts val="0"/>
              </a:spcBef>
              <a:spcAft>
                <a:spcPts val="0"/>
              </a:spcAft>
              <a:buSzPts val="1400"/>
              <a:buNone/>
            </a:pPr>
            <a:r>
              <a:rPr lang="en-US"/>
              <a:t>Helping local governments to become “Solar Ready”</a:t>
            </a: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2335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4762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2bd6902b4d_0_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g22bd6902b4d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6105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2bd6902b4d_0_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g22bd6902b4d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2bd6902b4d_0_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g22bd6902b4d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9268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2bd6902b4d_0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0" marR="0" lvl="2" indent="-228600" algn="l" rtl="0">
              <a:lnSpc>
                <a:spcPct val="107000"/>
              </a:lnSpc>
              <a:spcBef>
                <a:spcPts val="0"/>
              </a:spcBef>
              <a:spcAft>
                <a:spcPts val="0"/>
              </a:spcAft>
              <a:buSzPts val="1400"/>
              <a:buFont typeface="Noto Sans Symbols"/>
              <a:buChar char="▪"/>
            </a:pPr>
            <a:r>
              <a:rPr lang="en-US" sz="1800">
                <a:latin typeface="Calibri"/>
                <a:ea typeface="Calibri"/>
                <a:cs typeface="Calibri"/>
                <a:sym typeface="Calibri"/>
              </a:rPr>
              <a:t>Permitting &amp; Inspection </a:t>
            </a:r>
            <a:r>
              <a:rPr lang="en-US" sz="1800" b="1">
                <a:latin typeface="Calibri"/>
                <a:ea typeface="Calibri"/>
                <a:cs typeface="Calibri"/>
                <a:sym typeface="Calibri"/>
              </a:rPr>
              <a:t>and</a:t>
            </a:r>
            <a:r>
              <a:rPr lang="en-US" sz="1800">
                <a:latin typeface="Calibri"/>
                <a:ea typeface="Calibri"/>
                <a:cs typeface="Calibri"/>
                <a:sym typeface="Calibri"/>
              </a:rPr>
              <a:t> Planning &amp; Zoning are the bedrock of a solar-ready community, upon which everything else can be built upon.</a:t>
            </a:r>
            <a:endParaRPr/>
          </a:p>
          <a:p>
            <a:pPr marL="1600200" marR="0" lvl="3" indent="-228600" algn="l" rtl="0">
              <a:lnSpc>
                <a:spcPct val="107000"/>
              </a:lnSpc>
              <a:spcBef>
                <a:spcPts val="0"/>
              </a:spcBef>
              <a:spcAft>
                <a:spcPts val="0"/>
              </a:spcAft>
              <a:buSzPts val="1400"/>
              <a:buFont typeface="Noto Sans Symbols"/>
              <a:buChar char="▪"/>
            </a:pPr>
            <a:r>
              <a:rPr lang="en-US">
                <a:latin typeface="Calibri"/>
                <a:ea typeface="Calibri"/>
                <a:cs typeface="Calibri"/>
                <a:sym typeface="Calibri"/>
              </a:rPr>
              <a:t>Bolded are specific criteria or actions that a local government can take to become more ready for solar</a:t>
            </a:r>
            <a:endParaRPr/>
          </a:p>
          <a:p>
            <a:pPr marL="1143000" marR="0" lvl="2" indent="-228600" algn="l" rtl="0">
              <a:lnSpc>
                <a:spcPct val="107000"/>
              </a:lnSpc>
              <a:spcBef>
                <a:spcPts val="0"/>
              </a:spcBef>
              <a:spcAft>
                <a:spcPts val="0"/>
              </a:spcAft>
              <a:buSzPts val="1400"/>
              <a:buFont typeface="Noto Sans Symbols"/>
              <a:buChar char="▪"/>
            </a:pPr>
            <a:r>
              <a:rPr lang="en-US" sz="1800">
                <a:latin typeface="Calibri"/>
                <a:ea typeface="Calibri"/>
                <a:cs typeface="Calibri"/>
                <a:sym typeface="Calibri"/>
              </a:rPr>
              <a:t>The other three categories: Government Operations, Community Engagement, and Market Development are going an extra step to enable and encourage local solar. </a:t>
            </a:r>
            <a:endParaRPr/>
          </a:p>
          <a:p>
            <a:pPr marL="1143000" marR="0" lvl="2" indent="-228600" algn="l" rtl="0">
              <a:lnSpc>
                <a:spcPct val="107000"/>
              </a:lnSpc>
              <a:spcBef>
                <a:spcPts val="0"/>
              </a:spcBef>
              <a:spcAft>
                <a:spcPts val="0"/>
              </a:spcAft>
              <a:buSzPts val="1400"/>
              <a:buFont typeface="Noto Sans Symbols"/>
              <a:buChar char="▪"/>
            </a:pPr>
            <a:r>
              <a:rPr lang="en-US" sz="1800">
                <a:latin typeface="Calibri"/>
                <a:ea typeface="Calibri"/>
                <a:cs typeface="Calibri"/>
                <a:sym typeface="Calibri"/>
              </a:rPr>
              <a:t>Local governments are also employers, landlords, educators, and consumers, which means they are in a unique position to lead by example. </a:t>
            </a:r>
            <a:r>
              <a:rPr lang="en-US" sz="1200">
                <a:latin typeface="Calibri"/>
                <a:ea typeface="Calibri"/>
                <a:cs typeface="Calibri"/>
                <a:sym typeface="Calibri"/>
              </a:rPr>
              <a:t>Their influence and impact reach beyond the role of serving as a governing body. </a:t>
            </a:r>
            <a:endParaRPr/>
          </a:p>
          <a:p>
            <a:pPr marL="1143000" marR="0" lvl="2" indent="-228600" algn="l" rtl="0">
              <a:lnSpc>
                <a:spcPct val="107000"/>
              </a:lnSpc>
              <a:spcBef>
                <a:spcPts val="0"/>
              </a:spcBef>
              <a:spcAft>
                <a:spcPts val="0"/>
              </a:spcAft>
              <a:buSzPts val="1400"/>
              <a:buFont typeface="Noto Sans Symbols"/>
              <a:buChar char="▪"/>
            </a:pPr>
            <a:r>
              <a:rPr lang="en-US" sz="1800">
                <a:latin typeface="Calibri"/>
                <a:ea typeface="Calibri"/>
                <a:cs typeface="Calibri"/>
                <a:sym typeface="Calibri"/>
              </a:rPr>
              <a:t>In total there are 92 unique actions and each are worth 5 to 20 points based on how impactful they are. </a:t>
            </a:r>
            <a:endParaRPr/>
          </a:p>
          <a:p>
            <a:pPr marL="1143000" marR="0" lvl="2" indent="-139700" algn="l" rtl="0">
              <a:lnSpc>
                <a:spcPct val="107000"/>
              </a:lnSpc>
              <a:spcBef>
                <a:spcPts val="0"/>
              </a:spcBef>
              <a:spcAft>
                <a:spcPts val="0"/>
              </a:spcAft>
              <a:buSzPts val="1400"/>
              <a:buFont typeface="Noto Sans Symbols"/>
              <a:buNone/>
            </a:pPr>
            <a:endParaRPr sz="1800">
              <a:latin typeface="Calibri"/>
              <a:ea typeface="Calibri"/>
              <a:cs typeface="Calibri"/>
              <a:sym typeface="Calibri"/>
            </a:endParaRPr>
          </a:p>
          <a:p>
            <a:pPr marL="1143000" marR="0" lvl="2" indent="-228600" algn="l" rtl="0">
              <a:lnSpc>
                <a:spcPct val="107000"/>
              </a:lnSpc>
              <a:spcBef>
                <a:spcPts val="0"/>
              </a:spcBef>
              <a:spcAft>
                <a:spcPts val="0"/>
              </a:spcAft>
              <a:buSzPts val="1400"/>
              <a:buFont typeface="Noto Sans Symbols"/>
              <a:buChar char="▪"/>
            </a:pPr>
            <a:r>
              <a:rPr lang="en-US" sz="1800">
                <a:latin typeface="Calibri"/>
                <a:ea typeface="Calibri"/>
                <a:cs typeface="Calibri"/>
                <a:sym typeface="Calibri"/>
              </a:rPr>
              <a:t>Now let’s dive into some specific actions and criteria from the program</a:t>
            </a:r>
            <a:endParaRPr/>
          </a:p>
          <a:p>
            <a:pPr marL="0" lvl="0" indent="0" algn="l" rtl="0">
              <a:lnSpc>
                <a:spcPct val="100000"/>
              </a:lnSpc>
              <a:spcBef>
                <a:spcPts val="800"/>
              </a:spcBef>
              <a:spcAft>
                <a:spcPts val="0"/>
              </a:spcAft>
              <a:buSzPts val="1400"/>
              <a:buNone/>
            </a:pPr>
            <a:endParaRPr/>
          </a:p>
        </p:txBody>
      </p:sp>
      <p:sp>
        <p:nvSpPr>
          <p:cNvPr id="149" name="Google Shape;149;g22bd6902b4d_0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19" name="Google Shape;19;p21" descr="Logo&#10;&#10;Description automatically generated"/>
          <p:cNvPicPr preferRelativeResize="0"/>
          <p:nvPr/>
        </p:nvPicPr>
        <p:blipFill rotWithShape="1">
          <a:blip r:embed="rId2">
            <a:alphaModFix/>
          </a:blip>
          <a:srcRect/>
          <a:stretch/>
        </p:blipFill>
        <p:spPr>
          <a:xfrm>
            <a:off x="9538813" y="89617"/>
            <a:ext cx="2258373" cy="1211523"/>
          </a:xfrm>
          <a:prstGeom prst="rect">
            <a:avLst/>
          </a:prstGeom>
          <a:noFill/>
          <a:ln>
            <a:noFill/>
          </a:ln>
          <a:effectLst>
            <a:outerShdw blurRad="292100" dist="139700" dir="2700000" algn="tl" rotWithShape="0">
              <a:srgbClr val="333333">
                <a:alpha val="63921"/>
              </a:srgbClr>
            </a:outerShdw>
          </a:effectLst>
        </p:spPr>
      </p:pic>
      <p:sp>
        <p:nvSpPr>
          <p:cNvPr id="20" name="Google Shape;20;p21"/>
          <p:cNvSpPr/>
          <p:nvPr/>
        </p:nvSpPr>
        <p:spPr>
          <a:xfrm>
            <a:off x="11899726" y="-2540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21"/>
          <p:cNvSpPr txBox="1">
            <a:spLocks noGrp="1"/>
          </p:cNvSpPr>
          <p:nvPr>
            <p:ph type="ctrTitle"/>
          </p:nvPr>
        </p:nvSpPr>
        <p:spPr>
          <a:xfrm>
            <a:off x="1524000" y="1600199"/>
            <a:ext cx="9144000" cy="1909763"/>
          </a:xfrm>
          <a:prstGeom prst="rect">
            <a:avLst/>
          </a:prstGeom>
          <a:solidFill>
            <a:schemeClr val="lt1"/>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A300"/>
              </a:buClr>
              <a:buSzPts val="4400"/>
              <a:buFont typeface="Helvetica Neue"/>
              <a:buNone/>
              <a:defRPr>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1"/>
          <p:cNvSpPr txBox="1">
            <a:spLocks noGrp="1"/>
          </p:cNvSpPr>
          <p:nvPr>
            <p:ph type="subTitle" idx="1"/>
          </p:nvPr>
        </p:nvSpPr>
        <p:spPr>
          <a:xfrm>
            <a:off x="1524000" y="3602038"/>
            <a:ext cx="9144000" cy="1655762"/>
          </a:xfrm>
          <a:prstGeom prst="rect">
            <a:avLst/>
          </a:prstGeom>
          <a:solidFill>
            <a:schemeClr val="lt1"/>
          </a:solid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800"/>
              <a:buChar char="•"/>
              <a:defRPr>
                <a:latin typeface="Helvetica Neue"/>
                <a:ea typeface="Helvetica Neue"/>
                <a:cs typeface="Helvetica Neue"/>
                <a:sym typeface="Helvetica Neue"/>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36"/>
          <p:cNvSpPr/>
          <p:nvPr/>
        </p:nvSpPr>
        <p:spPr>
          <a:xfrm>
            <a:off x="0" y="5920348"/>
            <a:ext cx="12293600" cy="937652"/>
          </a:xfrm>
          <a:prstGeom prst="rect">
            <a:avLst/>
          </a:prstGeom>
          <a:solidFill>
            <a:srgbClr val="C6C8CA">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36"/>
          <p:cNvSpPr txBox="1">
            <a:spLocks noGrp="1"/>
          </p:cNvSpPr>
          <p:nvPr>
            <p:ph type="body" idx="1"/>
          </p:nvPr>
        </p:nvSpPr>
        <p:spPr>
          <a:xfrm>
            <a:off x="838200" y="1825625"/>
            <a:ext cx="10515600" cy="395978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6pPr>
            <a:lvl7pPr marL="3200400" lvl="6"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7pPr>
            <a:lvl8pPr marL="3657600" lvl="7"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8pPr>
            <a:lvl9pPr marL="4114800" lvl="8"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9pPr>
          </a:lstStyle>
          <a:p>
            <a:endParaRPr/>
          </a:p>
        </p:txBody>
      </p:sp>
      <p:sp>
        <p:nvSpPr>
          <p:cNvPr id="26" name="Google Shape;26;p36"/>
          <p:cNvSpPr txBox="1">
            <a:spLocks noGrp="1"/>
          </p:cNvSpPr>
          <p:nvPr>
            <p:ph type="dt" idx="10"/>
          </p:nvPr>
        </p:nvSpPr>
        <p:spPr>
          <a:xfrm>
            <a:off x="0" y="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6"/>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A300"/>
              </a:buClr>
              <a:buSzPts val="4400"/>
              <a:buFont typeface="Arial"/>
              <a:buNone/>
              <a:defRPr sz="4400">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29" name="Google Shape;29;p36"/>
          <p:cNvSpPr/>
          <p:nvPr/>
        </p:nvSpPr>
        <p:spPr>
          <a:xfrm>
            <a:off x="12100560" y="-31750"/>
            <a:ext cx="193040"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 name="Google Shape;30;p36" descr="Logo&#10;&#10;Description automatically generated"/>
          <p:cNvPicPr preferRelativeResize="0"/>
          <p:nvPr/>
        </p:nvPicPr>
        <p:blipFill rotWithShape="1">
          <a:blip r:embed="rId2">
            <a:alphaModFix/>
          </a:blip>
          <a:srcRect/>
          <a:stretch/>
        </p:blipFill>
        <p:spPr>
          <a:xfrm>
            <a:off x="10417487" y="5972728"/>
            <a:ext cx="1552575" cy="832892"/>
          </a:xfrm>
          <a:prstGeom prst="rect">
            <a:avLst/>
          </a:prstGeom>
          <a:noFill/>
          <a:ln>
            <a:noFill/>
          </a:ln>
        </p:spPr>
      </p:pic>
      <p:cxnSp>
        <p:nvCxnSpPr>
          <p:cNvPr id="31" name="Google Shape;31;p36"/>
          <p:cNvCxnSpPr/>
          <p:nvPr/>
        </p:nvCxnSpPr>
        <p:spPr>
          <a:xfrm>
            <a:off x="888826" y="1536194"/>
            <a:ext cx="10426874" cy="0"/>
          </a:xfrm>
          <a:prstGeom prst="straightConnector1">
            <a:avLst/>
          </a:prstGeom>
          <a:noFill/>
          <a:ln w="28575" cap="flat" cmpd="sng">
            <a:solidFill>
              <a:srgbClr val="FFA300"/>
            </a:solidFill>
            <a:prstDash val="solid"/>
            <a:miter lim="800000"/>
            <a:headEnd type="none" w="sm" len="sm"/>
            <a:tailEnd type="none" w="sm" len="sm"/>
          </a:ln>
        </p:spPr>
      </p:cxnSp>
      <p:sp>
        <p:nvSpPr>
          <p:cNvPr id="34" name="Google Shape;34;p36"/>
          <p:cNvSpPr txBox="1">
            <a:spLocks noGrp="1"/>
          </p:cNvSpPr>
          <p:nvPr>
            <p:ph type="ftr" idx="11"/>
          </p:nvPr>
        </p:nvSpPr>
        <p:spPr>
          <a:xfrm>
            <a:off x="4089400" y="-5276"/>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pic>
        <p:nvPicPr>
          <p:cNvPr id="1026" name="Picture 2">
            <a:extLst>
              <a:ext uri="{FF2B5EF4-FFF2-40B4-BE49-F238E27FC236}">
                <a16:creationId xmlns:a16="http://schemas.microsoft.com/office/drawing/2014/main" id="{FB6F6221-EE8B-2640-754A-BCF890F9AE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11" y="5927986"/>
            <a:ext cx="1368395" cy="9300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35"/>
        <p:cNvGrpSpPr/>
        <p:nvPr/>
      </p:nvGrpSpPr>
      <p:grpSpPr>
        <a:xfrm>
          <a:off x="0" y="0"/>
          <a:ext cx="0" cy="0"/>
          <a:chOff x="0" y="0"/>
          <a:chExt cx="0" cy="0"/>
        </a:xfrm>
      </p:grpSpPr>
      <p:sp>
        <p:nvSpPr>
          <p:cNvPr id="36" name="Google Shape;36;g22bd6902b4d_0_329"/>
          <p:cNvSpPr txBox="1">
            <a:spLocks noGrp="1"/>
          </p:cNvSpPr>
          <p:nvPr>
            <p:ph type="title"/>
          </p:nvPr>
        </p:nvSpPr>
        <p:spPr>
          <a:xfrm>
            <a:off x="682552" y="365126"/>
            <a:ext cx="10515600" cy="10129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A300"/>
              </a:buClr>
              <a:buSzPts val="1800"/>
              <a:buNone/>
              <a:defRPr sz="2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22bd6902b4d_0_329"/>
          <p:cNvSpPr txBox="1">
            <a:spLocks noGrp="1"/>
          </p:cNvSpPr>
          <p:nvPr>
            <p:ph type="sldNum" idx="12"/>
          </p:nvPr>
        </p:nvSpPr>
        <p:spPr>
          <a:xfrm>
            <a:off x="694617" y="6356354"/>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38" name="Google Shape;38;g22bd6902b4d_0_329"/>
          <p:cNvSpPr txBox="1">
            <a:spLocks noGrp="1"/>
          </p:cNvSpPr>
          <p:nvPr>
            <p:ph type="body" idx="1"/>
          </p:nvPr>
        </p:nvSpPr>
        <p:spPr>
          <a:xfrm>
            <a:off x="682552" y="1489498"/>
            <a:ext cx="10502900" cy="36576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1pPr>
            <a:lvl2pPr marL="914400" marR="0" lvl="1" indent="-228600" algn="l">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pic>
        <p:nvPicPr>
          <p:cNvPr id="39" name="Google Shape;39;g22bd6902b4d_0_329" descr="A picture containing text, clipart&#10;&#10;Description automatically generated"/>
          <p:cNvPicPr preferRelativeResize="0"/>
          <p:nvPr/>
        </p:nvPicPr>
        <p:blipFill rotWithShape="1">
          <a:blip r:embed="rId2">
            <a:alphaModFix/>
          </a:blip>
          <a:srcRect/>
          <a:stretch/>
        </p:blipFill>
        <p:spPr>
          <a:xfrm>
            <a:off x="10861921" y="5900934"/>
            <a:ext cx="1053862" cy="44709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
        <p:cNvGrpSpPr/>
        <p:nvPr/>
      </p:nvGrpSpPr>
      <p:grpSpPr>
        <a:xfrm>
          <a:off x="0" y="0"/>
          <a:ext cx="0" cy="0"/>
          <a:chOff x="0" y="0"/>
          <a:chExt cx="0" cy="0"/>
        </a:xfrm>
      </p:grpSpPr>
      <p:sp>
        <p:nvSpPr>
          <p:cNvPr id="41" name="Google Shape;4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38"/>
          <p:cNvSpPr txBox="1"/>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888888"/>
                </a:solidFill>
                <a:latin typeface="Helvetica Neue"/>
                <a:ea typeface="Helvetica Neue"/>
                <a:cs typeface="Helvetica Neue"/>
                <a:sym typeface="Helvetica Neue"/>
              </a:rPr>
              <a:t>10/10/2022</a:t>
            </a:r>
            <a:endParaRPr sz="1200" b="0" i="0" u="none" strike="noStrike" cap="none">
              <a:solidFill>
                <a:srgbClr val="888888"/>
              </a:solidFill>
              <a:latin typeface="Helvetica Neue"/>
              <a:ea typeface="Helvetica Neue"/>
              <a:cs typeface="Helvetica Neue"/>
              <a:sym typeface="Helvetica Neue"/>
            </a:endParaRPr>
          </a:p>
        </p:txBody>
      </p:sp>
      <p:sp>
        <p:nvSpPr>
          <p:cNvPr id="45" name="Google Shape;45;p38"/>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Helvetica Neue"/>
                <a:ea typeface="Helvetica Neue"/>
                <a:cs typeface="Helvetica Neue"/>
                <a:sym typeface="Helvetica Neue"/>
              </a:rPr>
              <a:t>‹#›</a:t>
            </a:fld>
            <a:endParaRPr sz="1200" b="0" i="0" u="none" strike="noStrike" cap="none">
              <a:solidFill>
                <a:srgbClr val="888888"/>
              </a:solidFill>
              <a:latin typeface="Helvetica Neue"/>
              <a:ea typeface="Helvetica Neue"/>
              <a:cs typeface="Helvetica Neue"/>
              <a:sym typeface="Helvetica Neue"/>
            </a:endParaRPr>
          </a:p>
        </p:txBody>
      </p:sp>
      <p:pic>
        <p:nvPicPr>
          <p:cNvPr id="46" name="Google Shape;46;p38" descr="Logo&#10;&#10;Description automatically generated"/>
          <p:cNvPicPr preferRelativeResize="0"/>
          <p:nvPr/>
        </p:nvPicPr>
        <p:blipFill rotWithShape="1">
          <a:blip r:embed="rId2">
            <a:alphaModFix/>
          </a:blip>
          <a:srcRect/>
          <a:stretch/>
        </p:blipFill>
        <p:spPr>
          <a:xfrm>
            <a:off x="9538813" y="89617"/>
            <a:ext cx="2258373" cy="1211523"/>
          </a:xfrm>
          <a:prstGeom prst="rect">
            <a:avLst/>
          </a:prstGeom>
          <a:noFill/>
          <a:ln>
            <a:noFill/>
          </a:ln>
        </p:spPr>
      </p:pic>
      <p:sp>
        <p:nvSpPr>
          <p:cNvPr id="47" name="Google Shape;47;p38"/>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38"/>
          <p:cNvSpPr txBox="1">
            <a:spLocks noGrp="1"/>
          </p:cNvSpPr>
          <p:nvPr>
            <p:ph type="ctrTitle"/>
          </p:nvPr>
        </p:nvSpPr>
        <p:spPr>
          <a:xfrm>
            <a:off x="1524000" y="1600199"/>
            <a:ext cx="9144000" cy="1909763"/>
          </a:xfrm>
          <a:prstGeom prst="rect">
            <a:avLst/>
          </a:prstGeom>
          <a:solidFill>
            <a:schemeClr val="lt1"/>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A300"/>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49" name="Google Shape;49;p38"/>
          <p:cNvSpPr txBox="1">
            <a:spLocks noGrp="1"/>
          </p:cNvSpPr>
          <p:nvPr>
            <p:ph type="subTitle" idx="1"/>
          </p:nvPr>
        </p:nvSpPr>
        <p:spPr>
          <a:xfrm>
            <a:off x="1524000" y="3602038"/>
            <a:ext cx="9144000" cy="1655762"/>
          </a:xfrm>
          <a:prstGeom prst="rect">
            <a:avLst/>
          </a:prstGeom>
          <a:solidFill>
            <a:schemeClr val="lt1"/>
          </a:solid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800"/>
              <a:buFont typeface="Arial"/>
              <a:buChar char="•"/>
              <a:defRPr>
                <a:latin typeface="Arial"/>
                <a:ea typeface="Arial"/>
                <a:cs typeface="Arial"/>
                <a:sym typeface="Arial"/>
              </a:defRPr>
            </a:lvl1pPr>
            <a:lvl2pPr lvl="1" algn="l">
              <a:lnSpc>
                <a:spcPct val="90000"/>
              </a:lnSpc>
              <a:spcBef>
                <a:spcPts val="500"/>
              </a:spcBef>
              <a:spcAft>
                <a:spcPts val="0"/>
              </a:spcAft>
              <a:buClr>
                <a:schemeClr val="dk1"/>
              </a:buClr>
              <a:buSzPts val="1800"/>
              <a:buFont typeface="Arial"/>
              <a:buChar char="•"/>
              <a:defRPr>
                <a:latin typeface="Arial"/>
                <a:ea typeface="Arial"/>
                <a:cs typeface="Arial"/>
                <a:sym typeface="Arial"/>
              </a:defRPr>
            </a:lvl2pPr>
            <a:lvl3pPr lvl="2" algn="l">
              <a:lnSpc>
                <a:spcPct val="90000"/>
              </a:lnSpc>
              <a:spcBef>
                <a:spcPts val="500"/>
              </a:spcBef>
              <a:spcAft>
                <a:spcPts val="0"/>
              </a:spcAft>
              <a:buClr>
                <a:schemeClr val="dk1"/>
              </a:buClr>
              <a:buSzPts val="1800"/>
              <a:buFont typeface="Arial"/>
              <a:buChar char="•"/>
              <a:defRPr>
                <a:latin typeface="Arial"/>
                <a:ea typeface="Arial"/>
                <a:cs typeface="Arial"/>
                <a:sym typeface="Arial"/>
              </a:defRPr>
            </a:lvl3pPr>
            <a:lvl4pPr lvl="3" algn="l">
              <a:lnSpc>
                <a:spcPct val="90000"/>
              </a:lnSpc>
              <a:spcBef>
                <a:spcPts val="500"/>
              </a:spcBef>
              <a:spcAft>
                <a:spcPts val="0"/>
              </a:spcAft>
              <a:buClr>
                <a:schemeClr val="dk1"/>
              </a:buClr>
              <a:buSzPts val="1800"/>
              <a:buFont typeface="Arial"/>
              <a:buChar char="•"/>
              <a:defRPr>
                <a:latin typeface="Arial"/>
                <a:ea typeface="Arial"/>
                <a:cs typeface="Arial"/>
                <a:sym typeface="Arial"/>
              </a:defRPr>
            </a:lvl4pPr>
            <a:lvl5pPr lvl="4" algn="l">
              <a:lnSpc>
                <a:spcPct val="90000"/>
              </a:lnSpc>
              <a:spcBef>
                <a:spcPts val="500"/>
              </a:spcBef>
              <a:spcAft>
                <a:spcPts val="0"/>
              </a:spcAft>
              <a:buClr>
                <a:schemeClr val="dk1"/>
              </a:buClr>
              <a:buSzPts val="1800"/>
              <a:buFont typeface="Arial"/>
              <a:buChar char="•"/>
              <a:defRPr>
                <a:latin typeface="Arial"/>
                <a:ea typeface="Arial"/>
                <a:cs typeface="Arial"/>
                <a:sym typeface="Arial"/>
              </a:defRPr>
            </a:lvl5pPr>
            <a:lvl6pPr lvl="5" algn="l">
              <a:lnSpc>
                <a:spcPct val="90000"/>
              </a:lnSpc>
              <a:spcBef>
                <a:spcPts val="500"/>
              </a:spcBef>
              <a:spcAft>
                <a:spcPts val="0"/>
              </a:spcAft>
              <a:buClr>
                <a:schemeClr val="dk1"/>
              </a:buClr>
              <a:buSzPts val="1800"/>
              <a:buFont typeface="Arial"/>
              <a:buChar char="•"/>
              <a:defRPr>
                <a:latin typeface="Arial"/>
                <a:ea typeface="Arial"/>
                <a:cs typeface="Arial"/>
                <a:sym typeface="Arial"/>
              </a:defRPr>
            </a:lvl6pPr>
            <a:lvl7pPr lvl="6" algn="l">
              <a:lnSpc>
                <a:spcPct val="90000"/>
              </a:lnSpc>
              <a:spcBef>
                <a:spcPts val="500"/>
              </a:spcBef>
              <a:spcAft>
                <a:spcPts val="0"/>
              </a:spcAft>
              <a:buClr>
                <a:schemeClr val="dk1"/>
              </a:buClr>
              <a:buSzPts val="1800"/>
              <a:buFont typeface="Arial"/>
              <a:buChar char="•"/>
              <a:defRPr>
                <a:latin typeface="Arial"/>
                <a:ea typeface="Arial"/>
                <a:cs typeface="Arial"/>
                <a:sym typeface="Arial"/>
              </a:defRPr>
            </a:lvl7pPr>
            <a:lvl8pPr lvl="7" algn="l">
              <a:lnSpc>
                <a:spcPct val="90000"/>
              </a:lnSpc>
              <a:spcBef>
                <a:spcPts val="500"/>
              </a:spcBef>
              <a:spcAft>
                <a:spcPts val="0"/>
              </a:spcAft>
              <a:buClr>
                <a:schemeClr val="dk1"/>
              </a:buClr>
              <a:buSzPts val="1800"/>
              <a:buFont typeface="Arial"/>
              <a:buChar char="•"/>
              <a:defRPr>
                <a:latin typeface="Arial"/>
                <a:ea typeface="Arial"/>
                <a:cs typeface="Arial"/>
                <a:sym typeface="Arial"/>
              </a:defRPr>
            </a:lvl8pPr>
            <a:lvl9pPr lvl="8" algn="l">
              <a:lnSpc>
                <a:spcPct val="90000"/>
              </a:lnSpc>
              <a:spcBef>
                <a:spcPts val="500"/>
              </a:spcBef>
              <a:spcAft>
                <a:spcPts val="0"/>
              </a:spcAft>
              <a:buClr>
                <a:schemeClr val="dk1"/>
              </a:buClr>
              <a:buSzPts val="1800"/>
              <a:buFont typeface="Arial"/>
              <a:buChar char="•"/>
              <a:defRPr>
                <a:latin typeface="Arial"/>
                <a:ea typeface="Arial"/>
                <a:cs typeface="Arial"/>
                <a:sym typeface="Arial"/>
              </a:defRPr>
            </a:lvl9pPr>
          </a:lstStyle>
          <a:p>
            <a:endParaRPr/>
          </a:p>
        </p:txBody>
      </p:sp>
      <p:pic>
        <p:nvPicPr>
          <p:cNvPr id="50" name="Google Shape;50;p38" descr="Logo&#10;&#10;Description automatically generated"/>
          <p:cNvPicPr preferRelativeResize="0"/>
          <p:nvPr/>
        </p:nvPicPr>
        <p:blipFill rotWithShape="1">
          <a:blip r:embed="rId3">
            <a:alphaModFix/>
          </a:blip>
          <a:srcRect/>
          <a:stretch/>
        </p:blipFill>
        <p:spPr>
          <a:xfrm>
            <a:off x="5075675" y="10239"/>
            <a:ext cx="3311762" cy="1454150"/>
          </a:xfrm>
          <a:prstGeom prst="rect">
            <a:avLst/>
          </a:prstGeom>
          <a:noFill/>
          <a:ln>
            <a:noFill/>
          </a:ln>
        </p:spPr>
      </p:pic>
      <p:pic>
        <p:nvPicPr>
          <p:cNvPr id="51" name="Google Shape;51;p38" descr="Logo&#10;&#10;Description automatically generated"/>
          <p:cNvPicPr preferRelativeResize="0"/>
          <p:nvPr/>
        </p:nvPicPr>
        <p:blipFill rotWithShape="1">
          <a:blip r:embed="rId4">
            <a:alphaModFix/>
          </a:blip>
          <a:srcRect/>
          <a:stretch/>
        </p:blipFill>
        <p:spPr>
          <a:xfrm>
            <a:off x="209075" y="161375"/>
            <a:ext cx="3311751" cy="106803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40"/>
          <p:cNvSpPr/>
          <p:nvPr/>
        </p:nvSpPr>
        <p:spPr>
          <a:xfrm>
            <a:off x="0" y="5920348"/>
            <a:ext cx="12293600" cy="937652"/>
          </a:xfrm>
          <a:prstGeom prst="rect">
            <a:avLst/>
          </a:prstGeom>
          <a:solidFill>
            <a:srgbClr val="C6C8CA">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 name="Google Shape;54;p40"/>
          <p:cNvSpPr/>
          <p:nvPr/>
        </p:nvSpPr>
        <p:spPr>
          <a:xfrm>
            <a:off x="12100560" y="-31750"/>
            <a:ext cx="193040"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A300"/>
              </a:buClr>
              <a:buSzPts val="3200"/>
              <a:buFont typeface="Arial"/>
              <a:buNone/>
              <a:defRPr sz="3200">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56" name="Google Shape;56;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Font typeface="Arial"/>
              <a:buChar char="•"/>
              <a:defRPr sz="3200">
                <a:latin typeface="Arial"/>
                <a:ea typeface="Arial"/>
                <a:cs typeface="Arial"/>
                <a:sym typeface="Arial"/>
              </a:defRPr>
            </a:lvl1pPr>
            <a:lvl2pPr marL="914400" lvl="1" indent="-406400" algn="l">
              <a:lnSpc>
                <a:spcPct val="90000"/>
              </a:lnSpc>
              <a:spcBef>
                <a:spcPts val="500"/>
              </a:spcBef>
              <a:spcAft>
                <a:spcPts val="0"/>
              </a:spcAft>
              <a:buClr>
                <a:schemeClr val="dk1"/>
              </a:buClr>
              <a:buSzPts val="2800"/>
              <a:buFont typeface="Arial"/>
              <a:buChar char="•"/>
              <a:defRPr sz="2800">
                <a:latin typeface="Arial"/>
                <a:ea typeface="Arial"/>
                <a:cs typeface="Arial"/>
                <a:sym typeface="Arial"/>
              </a:defRPr>
            </a:lvl2pPr>
            <a:lvl3pPr marL="1371600" lvl="2" indent="-381000" algn="l">
              <a:lnSpc>
                <a:spcPct val="90000"/>
              </a:lnSpc>
              <a:spcBef>
                <a:spcPts val="500"/>
              </a:spcBef>
              <a:spcAft>
                <a:spcPts val="0"/>
              </a:spcAft>
              <a:buClr>
                <a:schemeClr val="dk1"/>
              </a:buClr>
              <a:buSzPts val="2400"/>
              <a:buFont typeface="Arial"/>
              <a:buChar char="•"/>
              <a:defRPr sz="2400">
                <a:latin typeface="Arial"/>
                <a:ea typeface="Arial"/>
                <a:cs typeface="Arial"/>
                <a:sym typeface="Arial"/>
              </a:defRPr>
            </a:lvl3pPr>
            <a:lvl4pPr marL="1828800" lvl="3" indent="-355600" algn="l">
              <a:lnSpc>
                <a:spcPct val="90000"/>
              </a:lnSpc>
              <a:spcBef>
                <a:spcPts val="500"/>
              </a:spcBef>
              <a:spcAft>
                <a:spcPts val="0"/>
              </a:spcAft>
              <a:buClr>
                <a:schemeClr val="dk1"/>
              </a:buClr>
              <a:buSzPts val="2000"/>
              <a:buFont typeface="Arial"/>
              <a:buChar char="•"/>
              <a:defRPr sz="2000">
                <a:latin typeface="Arial"/>
                <a:ea typeface="Arial"/>
                <a:cs typeface="Arial"/>
                <a:sym typeface="Arial"/>
              </a:defRPr>
            </a:lvl4pPr>
            <a:lvl5pPr marL="2286000" lvl="4" indent="-355600" algn="l">
              <a:lnSpc>
                <a:spcPct val="90000"/>
              </a:lnSpc>
              <a:spcBef>
                <a:spcPts val="500"/>
              </a:spcBef>
              <a:spcAft>
                <a:spcPts val="0"/>
              </a:spcAft>
              <a:buClr>
                <a:schemeClr val="dk1"/>
              </a:buClr>
              <a:buSzPts val="2000"/>
              <a:buFont typeface="Arial"/>
              <a:buChar char="•"/>
              <a:defRPr sz="2000">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Font typeface="Arial"/>
              <a:buChar char="•"/>
              <a:defRPr sz="2000">
                <a:latin typeface="Arial"/>
                <a:ea typeface="Arial"/>
                <a:cs typeface="Arial"/>
                <a:sym typeface="Arial"/>
              </a:defRPr>
            </a:lvl6pPr>
            <a:lvl7pPr marL="3200400" lvl="6" indent="-355600" algn="l">
              <a:lnSpc>
                <a:spcPct val="90000"/>
              </a:lnSpc>
              <a:spcBef>
                <a:spcPts val="500"/>
              </a:spcBef>
              <a:spcAft>
                <a:spcPts val="0"/>
              </a:spcAft>
              <a:buClr>
                <a:schemeClr val="dk1"/>
              </a:buClr>
              <a:buSzPts val="2000"/>
              <a:buFont typeface="Arial"/>
              <a:buChar char="•"/>
              <a:defRPr sz="2000">
                <a:latin typeface="Arial"/>
                <a:ea typeface="Arial"/>
                <a:cs typeface="Arial"/>
                <a:sym typeface="Arial"/>
              </a:defRPr>
            </a:lvl7pPr>
            <a:lvl8pPr marL="3657600" lvl="7" indent="-355600" algn="l">
              <a:lnSpc>
                <a:spcPct val="90000"/>
              </a:lnSpc>
              <a:spcBef>
                <a:spcPts val="500"/>
              </a:spcBef>
              <a:spcAft>
                <a:spcPts val="0"/>
              </a:spcAft>
              <a:buClr>
                <a:schemeClr val="dk1"/>
              </a:buClr>
              <a:buSzPts val="2000"/>
              <a:buFont typeface="Arial"/>
              <a:buChar char="•"/>
              <a:defRPr sz="2000">
                <a:latin typeface="Arial"/>
                <a:ea typeface="Arial"/>
                <a:cs typeface="Arial"/>
                <a:sym typeface="Arial"/>
              </a:defRPr>
            </a:lvl8pPr>
            <a:lvl9pPr marL="4114800" lvl="8" indent="-355600" algn="l">
              <a:lnSpc>
                <a:spcPct val="90000"/>
              </a:lnSpc>
              <a:spcBef>
                <a:spcPts val="500"/>
              </a:spcBef>
              <a:spcAft>
                <a:spcPts val="0"/>
              </a:spcAft>
              <a:buClr>
                <a:schemeClr val="dk1"/>
              </a:buClr>
              <a:buSzPts val="2000"/>
              <a:buFont typeface="Arial"/>
              <a:buChar char="•"/>
              <a:defRPr sz="2000">
                <a:latin typeface="Arial"/>
                <a:ea typeface="Arial"/>
                <a:cs typeface="Arial"/>
                <a:sym typeface="Arial"/>
              </a:defRPr>
            </a:lvl9pPr>
          </a:lstStyle>
          <a:p>
            <a:endParaRPr/>
          </a:p>
        </p:txBody>
      </p:sp>
      <p:sp>
        <p:nvSpPr>
          <p:cNvPr id="57" name="Google Shape;57;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Font typeface="Arial"/>
              <a:buNone/>
              <a:defRPr sz="1600">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Font typeface="Arial"/>
              <a:buNone/>
              <a:defRPr sz="1400">
                <a:latin typeface="Arial"/>
                <a:ea typeface="Arial"/>
                <a:cs typeface="Arial"/>
                <a:sym typeface="Arial"/>
              </a:defRPr>
            </a:lvl2pPr>
            <a:lvl3pPr marL="1371600" lvl="2" indent="-228600" algn="l">
              <a:lnSpc>
                <a:spcPct val="90000"/>
              </a:lnSpc>
              <a:spcBef>
                <a:spcPts val="500"/>
              </a:spcBef>
              <a:spcAft>
                <a:spcPts val="0"/>
              </a:spcAft>
              <a:buClr>
                <a:schemeClr val="dk1"/>
              </a:buClr>
              <a:buSzPts val="1200"/>
              <a:buFont typeface="Arial"/>
              <a:buNone/>
              <a:defRPr sz="1200">
                <a:latin typeface="Arial"/>
                <a:ea typeface="Arial"/>
                <a:cs typeface="Arial"/>
                <a:sym typeface="Arial"/>
              </a:defRPr>
            </a:lvl3pPr>
            <a:lvl4pPr marL="1828800" lvl="3" indent="-228600" algn="l">
              <a:lnSpc>
                <a:spcPct val="90000"/>
              </a:lnSpc>
              <a:spcBef>
                <a:spcPts val="500"/>
              </a:spcBef>
              <a:spcAft>
                <a:spcPts val="0"/>
              </a:spcAft>
              <a:buClr>
                <a:schemeClr val="dk1"/>
              </a:buClr>
              <a:buSzPts val="1000"/>
              <a:buFont typeface="Arial"/>
              <a:buNone/>
              <a:defRPr sz="1000">
                <a:latin typeface="Arial"/>
                <a:ea typeface="Arial"/>
                <a:cs typeface="Arial"/>
                <a:sym typeface="Arial"/>
              </a:defRPr>
            </a:lvl4pPr>
            <a:lvl5pPr marL="2286000" lvl="4" indent="-228600" algn="l">
              <a:lnSpc>
                <a:spcPct val="90000"/>
              </a:lnSpc>
              <a:spcBef>
                <a:spcPts val="500"/>
              </a:spcBef>
              <a:spcAft>
                <a:spcPts val="0"/>
              </a:spcAft>
              <a:buClr>
                <a:schemeClr val="dk1"/>
              </a:buClr>
              <a:buSzPts val="1000"/>
              <a:buFont typeface="Arial"/>
              <a:buNone/>
              <a:defRPr sz="1000">
                <a:latin typeface="Arial"/>
                <a:ea typeface="Arial"/>
                <a:cs typeface="Arial"/>
                <a:sym typeface="Arial"/>
              </a:defRPr>
            </a:lvl5pPr>
            <a:lvl6pPr marL="2743200" lvl="5" indent="-228600" algn="l">
              <a:lnSpc>
                <a:spcPct val="90000"/>
              </a:lnSpc>
              <a:spcBef>
                <a:spcPts val="500"/>
              </a:spcBef>
              <a:spcAft>
                <a:spcPts val="0"/>
              </a:spcAft>
              <a:buClr>
                <a:schemeClr val="dk1"/>
              </a:buClr>
              <a:buSzPts val="1000"/>
              <a:buFont typeface="Arial"/>
              <a:buNone/>
              <a:defRPr sz="1000">
                <a:latin typeface="Arial"/>
                <a:ea typeface="Arial"/>
                <a:cs typeface="Arial"/>
                <a:sym typeface="Arial"/>
              </a:defRPr>
            </a:lvl6pPr>
            <a:lvl7pPr marL="3200400" lvl="6" indent="-228600" algn="l">
              <a:lnSpc>
                <a:spcPct val="90000"/>
              </a:lnSpc>
              <a:spcBef>
                <a:spcPts val="500"/>
              </a:spcBef>
              <a:spcAft>
                <a:spcPts val="0"/>
              </a:spcAft>
              <a:buClr>
                <a:schemeClr val="dk1"/>
              </a:buClr>
              <a:buSzPts val="1000"/>
              <a:buFont typeface="Arial"/>
              <a:buNone/>
              <a:defRPr sz="1000">
                <a:latin typeface="Arial"/>
                <a:ea typeface="Arial"/>
                <a:cs typeface="Arial"/>
                <a:sym typeface="Arial"/>
              </a:defRPr>
            </a:lvl7pPr>
            <a:lvl8pPr marL="3657600" lvl="7" indent="-228600" algn="l">
              <a:lnSpc>
                <a:spcPct val="90000"/>
              </a:lnSpc>
              <a:spcBef>
                <a:spcPts val="500"/>
              </a:spcBef>
              <a:spcAft>
                <a:spcPts val="0"/>
              </a:spcAft>
              <a:buClr>
                <a:schemeClr val="dk1"/>
              </a:buClr>
              <a:buSzPts val="1000"/>
              <a:buFont typeface="Arial"/>
              <a:buNone/>
              <a:defRPr sz="1000">
                <a:latin typeface="Arial"/>
                <a:ea typeface="Arial"/>
                <a:cs typeface="Arial"/>
                <a:sym typeface="Arial"/>
              </a:defRPr>
            </a:lvl8pPr>
            <a:lvl9pPr marL="4114800" lvl="8" indent="-228600" algn="l">
              <a:lnSpc>
                <a:spcPct val="90000"/>
              </a:lnSpc>
              <a:spcBef>
                <a:spcPts val="500"/>
              </a:spcBef>
              <a:spcAft>
                <a:spcPts val="0"/>
              </a:spcAft>
              <a:buClr>
                <a:schemeClr val="dk1"/>
              </a:buClr>
              <a:buSzPts val="1000"/>
              <a:buFont typeface="Arial"/>
              <a:buNone/>
              <a:defRPr sz="1000">
                <a:latin typeface="Arial"/>
                <a:ea typeface="Arial"/>
                <a:cs typeface="Arial"/>
                <a:sym typeface="Arial"/>
              </a:defRPr>
            </a:lvl9pPr>
          </a:lstStyle>
          <a:p>
            <a:endParaRPr/>
          </a:p>
        </p:txBody>
      </p:sp>
      <p:sp>
        <p:nvSpPr>
          <p:cNvPr id="58" name="Google Shape;58;p40"/>
          <p:cNvSpPr txBox="1">
            <a:spLocks noGrp="1"/>
          </p:cNvSpPr>
          <p:nvPr>
            <p:ph type="dt" idx="10"/>
          </p:nvPr>
        </p:nvSpPr>
        <p:spPr>
          <a:xfrm>
            <a:off x="839788" y="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59" name="Google Shape;59;p40"/>
          <p:cNvSpPr txBox="1">
            <a:spLocks noGrp="1"/>
          </p:cNvSpPr>
          <p:nvPr>
            <p:ph type="ftr" idx="11"/>
          </p:nvPr>
        </p:nvSpPr>
        <p:spPr>
          <a:xfrm>
            <a:off x="4089400" y="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60" name="Google Shape;60;p40"/>
          <p:cNvSpPr txBox="1">
            <a:spLocks noGrp="1"/>
          </p:cNvSpPr>
          <p:nvPr>
            <p:ph type="sldNum" idx="12"/>
          </p:nvPr>
        </p:nvSpPr>
        <p:spPr>
          <a:xfrm>
            <a:off x="8612188" y="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61" name="Google Shape;61;p40" descr="Logo&#10;&#10;Description automatically generated"/>
          <p:cNvPicPr preferRelativeResize="0"/>
          <p:nvPr/>
        </p:nvPicPr>
        <p:blipFill rotWithShape="1">
          <a:blip r:embed="rId2">
            <a:alphaModFix/>
          </a:blip>
          <a:srcRect/>
          <a:stretch/>
        </p:blipFill>
        <p:spPr>
          <a:xfrm>
            <a:off x="5319712" y="5972728"/>
            <a:ext cx="1552575" cy="832892"/>
          </a:xfrm>
          <a:prstGeom prst="rect">
            <a:avLst/>
          </a:prstGeom>
          <a:noFill/>
          <a:ln>
            <a:noFill/>
          </a:ln>
        </p:spPr>
      </p:pic>
      <p:pic>
        <p:nvPicPr>
          <p:cNvPr id="62" name="Google Shape;62;p40" descr="Logo&#10;&#10;Description automatically generated"/>
          <p:cNvPicPr preferRelativeResize="0"/>
          <p:nvPr/>
        </p:nvPicPr>
        <p:blipFill rotWithShape="1">
          <a:blip r:embed="rId3">
            <a:alphaModFix/>
          </a:blip>
          <a:srcRect/>
          <a:stretch/>
        </p:blipFill>
        <p:spPr>
          <a:xfrm>
            <a:off x="195447" y="5899832"/>
            <a:ext cx="2228909" cy="978684"/>
          </a:xfrm>
          <a:prstGeom prst="rect">
            <a:avLst/>
          </a:prstGeom>
          <a:noFill/>
          <a:ln>
            <a:noFill/>
          </a:ln>
        </p:spPr>
      </p:pic>
      <p:pic>
        <p:nvPicPr>
          <p:cNvPr id="63" name="Google Shape;63;p40" descr="Logo&#10;&#10;Description automatically generated"/>
          <p:cNvPicPr preferRelativeResize="0"/>
          <p:nvPr/>
        </p:nvPicPr>
        <p:blipFill rotWithShape="1">
          <a:blip r:embed="rId4">
            <a:alphaModFix/>
          </a:blip>
          <a:srcRect/>
          <a:stretch/>
        </p:blipFill>
        <p:spPr>
          <a:xfrm>
            <a:off x="9575712" y="6017249"/>
            <a:ext cx="2306475" cy="7438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1">
  <p:cSld name="TWO_OBJECTS_1">
    <p:spTree>
      <p:nvGrpSpPr>
        <p:cNvPr id="1" name="Shape 64"/>
        <p:cNvGrpSpPr/>
        <p:nvPr/>
      </p:nvGrpSpPr>
      <p:grpSpPr>
        <a:xfrm>
          <a:off x="0" y="0"/>
          <a:ext cx="0" cy="0"/>
          <a:chOff x="0" y="0"/>
          <a:chExt cx="0" cy="0"/>
        </a:xfrm>
      </p:grpSpPr>
      <p:sp>
        <p:nvSpPr>
          <p:cNvPr id="65" name="Google Shape;65;g17d83463391_0_22"/>
          <p:cNvSpPr/>
          <p:nvPr/>
        </p:nvSpPr>
        <p:spPr>
          <a:xfrm>
            <a:off x="0" y="5920348"/>
            <a:ext cx="12293700" cy="937800"/>
          </a:xfrm>
          <a:prstGeom prst="rect">
            <a:avLst/>
          </a:prstGeom>
          <a:solidFill>
            <a:srgbClr val="C6C8CA">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g17d83463391_0_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A300"/>
              </a:buClr>
              <a:buSzPts val="18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67" name="Google Shape;67;g17d83463391_0_22"/>
          <p:cNvSpPr txBox="1">
            <a:spLocks noGrp="1"/>
          </p:cNvSpPr>
          <p:nvPr>
            <p:ph type="body" idx="1"/>
          </p:nvPr>
        </p:nvSpPr>
        <p:spPr>
          <a:xfrm>
            <a:off x="838200" y="1825625"/>
            <a:ext cx="5181600" cy="3958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Font typeface="Arial"/>
              <a:buChar char="•"/>
              <a:defRPr>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6pPr>
            <a:lvl7pPr marL="3200400" lvl="6"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7pPr>
            <a:lvl8pPr marL="3657600" lvl="7"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8pPr>
            <a:lvl9pPr marL="4114800" lvl="8"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9pPr>
          </a:lstStyle>
          <a:p>
            <a:endParaRPr/>
          </a:p>
        </p:txBody>
      </p:sp>
      <p:sp>
        <p:nvSpPr>
          <p:cNvPr id="68" name="Google Shape;68;g17d83463391_0_22"/>
          <p:cNvSpPr txBox="1">
            <a:spLocks noGrp="1"/>
          </p:cNvSpPr>
          <p:nvPr>
            <p:ph type="dt" idx="10"/>
          </p:nvPr>
        </p:nvSpPr>
        <p:spPr>
          <a:xfrm>
            <a:off x="838200" y="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69" name="Google Shape;69;g17d83463391_0_22"/>
          <p:cNvSpPr txBox="1">
            <a:spLocks noGrp="1"/>
          </p:cNvSpPr>
          <p:nvPr>
            <p:ph type="ftr" idx="11"/>
          </p:nvPr>
        </p:nvSpPr>
        <p:spPr>
          <a:xfrm>
            <a:off x="4089450" y="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70" name="Google Shape;70;g17d83463391_0_22"/>
          <p:cNvSpPr txBox="1">
            <a:spLocks noGrp="1"/>
          </p:cNvSpPr>
          <p:nvPr>
            <p:ph type="sldNum" idx="12"/>
          </p:nvPr>
        </p:nvSpPr>
        <p:spPr>
          <a:xfrm>
            <a:off x="8610600" y="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g17d83463391_0_22"/>
          <p:cNvSpPr/>
          <p:nvPr/>
        </p:nvSpPr>
        <p:spPr>
          <a:xfrm>
            <a:off x="12100560" y="-31750"/>
            <a:ext cx="192900" cy="69597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g17d83463391_0_22"/>
          <p:cNvSpPr>
            <a:spLocks noGrp="1"/>
          </p:cNvSpPr>
          <p:nvPr>
            <p:ph type="pic" idx="2"/>
          </p:nvPr>
        </p:nvSpPr>
        <p:spPr>
          <a:xfrm>
            <a:off x="6019800" y="1449900"/>
            <a:ext cx="4986000" cy="4333800"/>
          </a:xfrm>
          <a:prstGeom prst="rect">
            <a:avLst/>
          </a:prstGeom>
          <a:solidFill>
            <a:srgbClr val="F2F2F2"/>
          </a:solidFill>
          <a:ln>
            <a:noFill/>
          </a:ln>
        </p:spPr>
      </p:sp>
      <p:pic>
        <p:nvPicPr>
          <p:cNvPr id="73" name="Google Shape;73;g17d83463391_0_22" descr="Logo&#10;&#10;Description automatically generated"/>
          <p:cNvPicPr preferRelativeResize="0"/>
          <p:nvPr/>
        </p:nvPicPr>
        <p:blipFill rotWithShape="1">
          <a:blip r:embed="rId2">
            <a:alphaModFix/>
          </a:blip>
          <a:srcRect/>
          <a:stretch/>
        </p:blipFill>
        <p:spPr>
          <a:xfrm>
            <a:off x="5319712" y="5972728"/>
            <a:ext cx="1552575" cy="832892"/>
          </a:xfrm>
          <a:prstGeom prst="rect">
            <a:avLst/>
          </a:prstGeom>
          <a:noFill/>
          <a:ln>
            <a:noFill/>
          </a:ln>
        </p:spPr>
      </p:pic>
      <p:pic>
        <p:nvPicPr>
          <p:cNvPr id="74" name="Google Shape;74;g17d83463391_0_22" descr="Logo&#10;&#10;Description automatically generated"/>
          <p:cNvPicPr preferRelativeResize="0"/>
          <p:nvPr/>
        </p:nvPicPr>
        <p:blipFill rotWithShape="1">
          <a:blip r:embed="rId3">
            <a:alphaModFix/>
          </a:blip>
          <a:srcRect/>
          <a:stretch/>
        </p:blipFill>
        <p:spPr>
          <a:xfrm>
            <a:off x="195447" y="5899832"/>
            <a:ext cx="2228912" cy="978685"/>
          </a:xfrm>
          <a:prstGeom prst="rect">
            <a:avLst/>
          </a:prstGeom>
          <a:noFill/>
          <a:ln>
            <a:noFill/>
          </a:ln>
        </p:spPr>
      </p:pic>
      <p:pic>
        <p:nvPicPr>
          <p:cNvPr id="75" name="Google Shape;75;g17d83463391_0_22" descr="Logo&#10;&#10;Description automatically generated"/>
          <p:cNvPicPr preferRelativeResize="0"/>
          <p:nvPr/>
        </p:nvPicPr>
        <p:blipFill rotWithShape="1">
          <a:blip r:embed="rId4">
            <a:alphaModFix/>
          </a:blip>
          <a:srcRect/>
          <a:stretch/>
        </p:blipFill>
        <p:spPr>
          <a:xfrm>
            <a:off x="9575712" y="6017249"/>
            <a:ext cx="2306475" cy="7438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1 1">
  <p:cSld name="TWO_OBJECTS_1_1">
    <p:spTree>
      <p:nvGrpSpPr>
        <p:cNvPr id="1" name="Shape 76"/>
        <p:cNvGrpSpPr/>
        <p:nvPr/>
      </p:nvGrpSpPr>
      <p:grpSpPr>
        <a:xfrm>
          <a:off x="0" y="0"/>
          <a:ext cx="0" cy="0"/>
          <a:chOff x="0" y="0"/>
          <a:chExt cx="0" cy="0"/>
        </a:xfrm>
      </p:grpSpPr>
      <p:sp>
        <p:nvSpPr>
          <p:cNvPr id="77" name="Google Shape;77;g17d83463391_0_32"/>
          <p:cNvSpPr/>
          <p:nvPr/>
        </p:nvSpPr>
        <p:spPr>
          <a:xfrm>
            <a:off x="0" y="5920348"/>
            <a:ext cx="12293700" cy="937800"/>
          </a:xfrm>
          <a:prstGeom prst="rect">
            <a:avLst/>
          </a:prstGeom>
          <a:solidFill>
            <a:srgbClr val="C6C8CA">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g17d83463391_0_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A300"/>
              </a:buClr>
              <a:buSzPts val="18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79" name="Google Shape;79;g17d83463391_0_32"/>
          <p:cNvSpPr txBox="1">
            <a:spLocks noGrp="1"/>
          </p:cNvSpPr>
          <p:nvPr>
            <p:ph type="dt" idx="10"/>
          </p:nvPr>
        </p:nvSpPr>
        <p:spPr>
          <a:xfrm>
            <a:off x="838200" y="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80" name="Google Shape;80;g17d83463391_0_32"/>
          <p:cNvSpPr txBox="1">
            <a:spLocks noGrp="1"/>
          </p:cNvSpPr>
          <p:nvPr>
            <p:ph type="ftr" idx="11"/>
          </p:nvPr>
        </p:nvSpPr>
        <p:spPr>
          <a:xfrm>
            <a:off x="4089450" y="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Font typeface="Arial"/>
              <a:buNone/>
              <a:defRPr>
                <a:latin typeface="Arial"/>
                <a:ea typeface="Arial"/>
                <a:cs typeface="Arial"/>
                <a:sym typeface="Arial"/>
              </a:defRPr>
            </a:lvl1pPr>
            <a:lvl2pPr lvl="1" algn="l">
              <a:lnSpc>
                <a:spcPct val="100000"/>
              </a:lnSpc>
              <a:spcBef>
                <a:spcPts val="0"/>
              </a:spcBef>
              <a:spcAft>
                <a:spcPts val="0"/>
              </a:spcAft>
              <a:buSzPts val="1400"/>
              <a:buFont typeface="Arial"/>
              <a:buNone/>
              <a:defRPr>
                <a:latin typeface="Arial"/>
                <a:ea typeface="Arial"/>
                <a:cs typeface="Arial"/>
                <a:sym typeface="Arial"/>
              </a:defRPr>
            </a:lvl2pPr>
            <a:lvl3pPr lvl="2" algn="l">
              <a:lnSpc>
                <a:spcPct val="100000"/>
              </a:lnSpc>
              <a:spcBef>
                <a:spcPts val="0"/>
              </a:spcBef>
              <a:spcAft>
                <a:spcPts val="0"/>
              </a:spcAft>
              <a:buSzPts val="1400"/>
              <a:buFont typeface="Arial"/>
              <a:buNone/>
              <a:defRPr>
                <a:latin typeface="Arial"/>
                <a:ea typeface="Arial"/>
                <a:cs typeface="Arial"/>
                <a:sym typeface="Arial"/>
              </a:defRPr>
            </a:lvl3pPr>
            <a:lvl4pPr lvl="3" algn="l">
              <a:lnSpc>
                <a:spcPct val="100000"/>
              </a:lnSpc>
              <a:spcBef>
                <a:spcPts val="0"/>
              </a:spcBef>
              <a:spcAft>
                <a:spcPts val="0"/>
              </a:spcAft>
              <a:buSzPts val="1400"/>
              <a:buFont typeface="Arial"/>
              <a:buNone/>
              <a:defRPr>
                <a:latin typeface="Arial"/>
                <a:ea typeface="Arial"/>
                <a:cs typeface="Arial"/>
                <a:sym typeface="Arial"/>
              </a:defRPr>
            </a:lvl4pPr>
            <a:lvl5pPr lvl="4" algn="l">
              <a:lnSpc>
                <a:spcPct val="100000"/>
              </a:lnSpc>
              <a:spcBef>
                <a:spcPts val="0"/>
              </a:spcBef>
              <a:spcAft>
                <a:spcPts val="0"/>
              </a:spcAft>
              <a:buSzPts val="1400"/>
              <a:buFont typeface="Arial"/>
              <a:buNone/>
              <a:defRPr>
                <a:latin typeface="Arial"/>
                <a:ea typeface="Arial"/>
                <a:cs typeface="Arial"/>
                <a:sym typeface="Arial"/>
              </a:defRPr>
            </a:lvl5pPr>
            <a:lvl6pPr lvl="5" algn="l">
              <a:lnSpc>
                <a:spcPct val="100000"/>
              </a:lnSpc>
              <a:spcBef>
                <a:spcPts val="0"/>
              </a:spcBef>
              <a:spcAft>
                <a:spcPts val="0"/>
              </a:spcAft>
              <a:buSzPts val="1400"/>
              <a:buFont typeface="Arial"/>
              <a:buNone/>
              <a:defRPr>
                <a:latin typeface="Arial"/>
                <a:ea typeface="Arial"/>
                <a:cs typeface="Arial"/>
                <a:sym typeface="Arial"/>
              </a:defRPr>
            </a:lvl6pPr>
            <a:lvl7pPr lvl="6" algn="l">
              <a:lnSpc>
                <a:spcPct val="100000"/>
              </a:lnSpc>
              <a:spcBef>
                <a:spcPts val="0"/>
              </a:spcBef>
              <a:spcAft>
                <a:spcPts val="0"/>
              </a:spcAft>
              <a:buSzPts val="1400"/>
              <a:buFont typeface="Arial"/>
              <a:buNone/>
              <a:defRPr>
                <a:latin typeface="Arial"/>
                <a:ea typeface="Arial"/>
                <a:cs typeface="Arial"/>
                <a:sym typeface="Arial"/>
              </a:defRPr>
            </a:lvl7pPr>
            <a:lvl8pPr lvl="7" algn="l">
              <a:lnSpc>
                <a:spcPct val="100000"/>
              </a:lnSpc>
              <a:spcBef>
                <a:spcPts val="0"/>
              </a:spcBef>
              <a:spcAft>
                <a:spcPts val="0"/>
              </a:spcAft>
              <a:buSzPts val="1400"/>
              <a:buFont typeface="Arial"/>
              <a:buNone/>
              <a:defRPr>
                <a:latin typeface="Arial"/>
                <a:ea typeface="Arial"/>
                <a:cs typeface="Arial"/>
                <a:sym typeface="Arial"/>
              </a:defRPr>
            </a:lvl8pPr>
            <a:lvl9pPr lvl="8" algn="l">
              <a:lnSpc>
                <a:spcPct val="100000"/>
              </a:lnSpc>
              <a:spcBef>
                <a:spcPts val="0"/>
              </a:spcBef>
              <a:spcAft>
                <a:spcPts val="0"/>
              </a:spcAft>
              <a:buSzPts val="1400"/>
              <a:buFont typeface="Arial"/>
              <a:buNone/>
              <a:defRPr>
                <a:latin typeface="Arial"/>
                <a:ea typeface="Arial"/>
                <a:cs typeface="Arial"/>
                <a:sym typeface="Arial"/>
              </a:defRPr>
            </a:lvl9pPr>
          </a:lstStyle>
          <a:p>
            <a:endParaRPr/>
          </a:p>
        </p:txBody>
      </p:sp>
      <p:sp>
        <p:nvSpPr>
          <p:cNvPr id="81" name="Google Shape;81;g17d83463391_0_32"/>
          <p:cNvSpPr txBox="1">
            <a:spLocks noGrp="1"/>
          </p:cNvSpPr>
          <p:nvPr>
            <p:ph type="sldNum" idx="12"/>
          </p:nvPr>
        </p:nvSpPr>
        <p:spPr>
          <a:xfrm>
            <a:off x="8610600" y="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82" name="Google Shape;82;g17d83463391_0_32"/>
          <p:cNvSpPr/>
          <p:nvPr/>
        </p:nvSpPr>
        <p:spPr>
          <a:xfrm>
            <a:off x="12100560" y="-31750"/>
            <a:ext cx="192900" cy="69597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 name="Google Shape;83;g17d83463391_0_32"/>
          <p:cNvSpPr>
            <a:spLocks noGrp="1"/>
          </p:cNvSpPr>
          <p:nvPr>
            <p:ph type="pic" idx="2"/>
          </p:nvPr>
        </p:nvSpPr>
        <p:spPr>
          <a:xfrm>
            <a:off x="6585130" y="1395400"/>
            <a:ext cx="4485900" cy="3899100"/>
          </a:xfrm>
          <a:prstGeom prst="rect">
            <a:avLst/>
          </a:prstGeom>
          <a:solidFill>
            <a:srgbClr val="F2F2F2"/>
          </a:solidFill>
          <a:ln>
            <a:noFill/>
          </a:ln>
        </p:spPr>
      </p:sp>
      <p:sp>
        <p:nvSpPr>
          <p:cNvPr id="84" name="Google Shape;84;g17d83463391_0_32"/>
          <p:cNvSpPr>
            <a:spLocks noGrp="1"/>
          </p:cNvSpPr>
          <p:nvPr>
            <p:ph type="pic" idx="3"/>
          </p:nvPr>
        </p:nvSpPr>
        <p:spPr>
          <a:xfrm>
            <a:off x="1222675" y="1395400"/>
            <a:ext cx="4485900" cy="3899100"/>
          </a:xfrm>
          <a:prstGeom prst="rect">
            <a:avLst/>
          </a:prstGeom>
          <a:solidFill>
            <a:srgbClr val="F2F2F2"/>
          </a:solidFill>
          <a:ln>
            <a:noFill/>
          </a:ln>
        </p:spPr>
      </p:sp>
      <p:sp>
        <p:nvSpPr>
          <p:cNvPr id="85" name="Google Shape;85;g17d83463391_0_32"/>
          <p:cNvSpPr txBox="1">
            <a:spLocks noGrp="1"/>
          </p:cNvSpPr>
          <p:nvPr>
            <p:ph type="body" idx="1"/>
          </p:nvPr>
        </p:nvSpPr>
        <p:spPr>
          <a:xfrm>
            <a:off x="874825" y="5357075"/>
            <a:ext cx="5181600" cy="500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Font typeface="Arial"/>
              <a:buChar char="•"/>
              <a:defRPr>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6pPr>
            <a:lvl7pPr marL="3200400" lvl="6"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7pPr>
            <a:lvl8pPr marL="3657600" lvl="7"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8pPr>
            <a:lvl9pPr marL="4114800" lvl="8"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9pPr>
          </a:lstStyle>
          <a:p>
            <a:endParaRPr/>
          </a:p>
        </p:txBody>
      </p:sp>
      <p:sp>
        <p:nvSpPr>
          <p:cNvPr id="86" name="Google Shape;86;g17d83463391_0_32"/>
          <p:cNvSpPr txBox="1">
            <a:spLocks noGrp="1"/>
          </p:cNvSpPr>
          <p:nvPr>
            <p:ph type="body" idx="4"/>
          </p:nvPr>
        </p:nvSpPr>
        <p:spPr>
          <a:xfrm>
            <a:off x="6237275" y="5357075"/>
            <a:ext cx="5181600" cy="500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Font typeface="Arial"/>
              <a:buChar char="•"/>
              <a:defRPr>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6pPr>
            <a:lvl7pPr marL="3200400" lvl="6"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7pPr>
            <a:lvl8pPr marL="3657600" lvl="7"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8pPr>
            <a:lvl9pPr marL="4114800" lvl="8" indent="-342900" algn="l">
              <a:lnSpc>
                <a:spcPct val="90000"/>
              </a:lnSpc>
              <a:spcBef>
                <a:spcPts val="500"/>
              </a:spcBef>
              <a:spcAft>
                <a:spcPts val="0"/>
              </a:spcAft>
              <a:buClr>
                <a:schemeClr val="dk1"/>
              </a:buClr>
              <a:buSzPts val="1800"/>
              <a:buFont typeface="Arial"/>
              <a:buChar char="•"/>
              <a:defRPr>
                <a:latin typeface="Arial"/>
                <a:ea typeface="Arial"/>
                <a:cs typeface="Arial"/>
                <a:sym typeface="Arial"/>
              </a:defRPr>
            </a:lvl9pPr>
          </a:lstStyle>
          <a:p>
            <a:endParaRPr/>
          </a:p>
        </p:txBody>
      </p:sp>
      <p:pic>
        <p:nvPicPr>
          <p:cNvPr id="87" name="Google Shape;87;g17d83463391_0_32" descr="Logo&#10;&#10;Description automatically generated"/>
          <p:cNvPicPr preferRelativeResize="0"/>
          <p:nvPr/>
        </p:nvPicPr>
        <p:blipFill rotWithShape="1">
          <a:blip r:embed="rId2">
            <a:alphaModFix/>
          </a:blip>
          <a:srcRect/>
          <a:stretch/>
        </p:blipFill>
        <p:spPr>
          <a:xfrm>
            <a:off x="5319712" y="5972728"/>
            <a:ext cx="1552575" cy="832892"/>
          </a:xfrm>
          <a:prstGeom prst="rect">
            <a:avLst/>
          </a:prstGeom>
          <a:noFill/>
          <a:ln>
            <a:noFill/>
          </a:ln>
        </p:spPr>
      </p:pic>
      <p:pic>
        <p:nvPicPr>
          <p:cNvPr id="88" name="Google Shape;88;g17d83463391_0_32" descr="Logo&#10;&#10;Description automatically generated"/>
          <p:cNvPicPr preferRelativeResize="0"/>
          <p:nvPr/>
        </p:nvPicPr>
        <p:blipFill rotWithShape="1">
          <a:blip r:embed="rId3">
            <a:alphaModFix/>
          </a:blip>
          <a:srcRect/>
          <a:stretch/>
        </p:blipFill>
        <p:spPr>
          <a:xfrm>
            <a:off x="195447" y="5899832"/>
            <a:ext cx="2228912" cy="978685"/>
          </a:xfrm>
          <a:prstGeom prst="rect">
            <a:avLst/>
          </a:prstGeom>
          <a:noFill/>
          <a:ln>
            <a:noFill/>
          </a:ln>
        </p:spPr>
      </p:pic>
      <p:pic>
        <p:nvPicPr>
          <p:cNvPr id="89" name="Google Shape;89;g17d83463391_0_32" descr="Logo&#10;&#10;Description automatically generated"/>
          <p:cNvPicPr preferRelativeResize="0"/>
          <p:nvPr/>
        </p:nvPicPr>
        <p:blipFill rotWithShape="1">
          <a:blip r:embed="rId4">
            <a:alphaModFix/>
          </a:blip>
          <a:srcRect/>
          <a:stretch/>
        </p:blipFill>
        <p:spPr>
          <a:xfrm>
            <a:off x="9575712" y="6017249"/>
            <a:ext cx="2306475" cy="7438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A300"/>
              </a:buClr>
              <a:buSzPts val="4400"/>
              <a:buFont typeface="Helvetica Neue"/>
              <a:buNone/>
              <a:defRPr sz="4400" b="0" i="0" u="none" strike="noStrike" cap="none">
                <a:solidFill>
                  <a:srgbClr val="FFA3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cityofkennedale.com/DocumentCenter/View/3269/Solar-Pane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hyperlink" Target="mailto:zach.greene@wri.or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Solar panels and wind turbines in front of power lines&#10;&#10;Description automatically generated"/>
          <p:cNvPicPr preferRelativeResize="0"/>
          <p:nvPr/>
        </p:nvPicPr>
        <p:blipFill rotWithShape="1">
          <a:blip r:embed="rId3">
            <a:alphaModFix/>
          </a:blip>
          <a:srcRect t="5599" b="6869"/>
          <a:stretch/>
        </p:blipFill>
        <p:spPr>
          <a:xfrm>
            <a:off x="-10930" y="0"/>
            <a:ext cx="11910656" cy="6959600"/>
          </a:xfrm>
          <a:prstGeom prst="rect">
            <a:avLst/>
          </a:prstGeom>
          <a:noFill/>
          <a:ln>
            <a:noFill/>
          </a:ln>
        </p:spPr>
      </p:pic>
      <p:sp>
        <p:nvSpPr>
          <p:cNvPr id="95" name="Google Shape;95;p1"/>
          <p:cNvSpPr/>
          <p:nvPr/>
        </p:nvSpPr>
        <p:spPr>
          <a:xfrm>
            <a:off x="0" y="0"/>
            <a:ext cx="11910656" cy="6959600"/>
          </a:xfrm>
          <a:prstGeom prst="rect">
            <a:avLst/>
          </a:prstGeom>
          <a:solidFill>
            <a:srgbClr val="C6C8CA">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a:spLocks noGrp="1"/>
          </p:cNvSpPr>
          <p:nvPr>
            <p:ph type="ctrTitle"/>
          </p:nvPr>
        </p:nvSpPr>
        <p:spPr>
          <a:xfrm>
            <a:off x="-21860" y="2276669"/>
            <a:ext cx="11910656" cy="1688841"/>
          </a:xfrm>
          <a:prstGeom prst="rect">
            <a:avLst/>
          </a:prstGeom>
          <a:solidFill>
            <a:schemeClr val="lt1">
              <a:alpha val="74117"/>
            </a:schemeClr>
          </a:solidFill>
          <a:ln>
            <a:noFill/>
          </a:ln>
          <a:effectLst>
            <a:outerShdw blurRad="63500" dist="38100" dir="2700000">
              <a:srgbClr val="000000">
                <a:alpha val="24000"/>
              </a:srgbClr>
            </a:outerShdw>
          </a:effectLst>
        </p:spPr>
        <p:txBody>
          <a:bodyPr spcFirstLastPara="1" wrap="square" lIns="91425" tIns="45700" rIns="91425" bIns="45700" anchor="t" anchorCtr="0">
            <a:normAutofit fontScale="90000"/>
          </a:bodyPr>
          <a:lstStyle/>
          <a:p>
            <a:pPr marL="0" marR="0" lvl="0" indent="0" algn="ctr" defTabSz="914400" rtl="0" eaLnBrk="1" fontAlgn="auto" latinLnBrk="0" hangingPunct="1">
              <a:lnSpc>
                <a:spcPct val="90000"/>
              </a:lnSpc>
              <a:spcBef>
                <a:spcPts val="1200"/>
              </a:spcBef>
              <a:spcAft>
                <a:spcPts val="0"/>
              </a:spcAft>
              <a:buClr>
                <a:srgbClr val="000000"/>
              </a:buClr>
              <a:buSzPts val="2800"/>
              <a:buFont typeface="Arial"/>
              <a:buNone/>
              <a:tabLst/>
              <a:defRPr/>
            </a:pPr>
            <a:r>
              <a:rPr lang="en-US" sz="4000" b="1">
                <a:effectLst>
                  <a:outerShdw blurRad="38100" dist="38100" dir="2700000" algn="tl">
                    <a:srgbClr val="000000">
                      <a:alpha val="43137"/>
                    </a:srgbClr>
                  </a:outerShdw>
                </a:effectLst>
                <a:latin typeface="Arial"/>
                <a:ea typeface="Arial"/>
                <a:cs typeface="Arial"/>
                <a:sym typeface="Arial"/>
              </a:rPr>
              <a:t>Advancing Solar Energy Best Practices in North Central Texas</a:t>
            </a:r>
            <a:br>
              <a:rPr lang="en-US" sz="4000" b="1">
                <a:effectLst>
                  <a:outerShdw blurRad="38100" dist="38100" dir="2700000" algn="tl">
                    <a:srgbClr val="000000">
                      <a:alpha val="43137"/>
                    </a:srgbClr>
                  </a:outerShdw>
                </a:effectLst>
                <a:latin typeface="Arial"/>
                <a:ea typeface="Arial"/>
                <a:cs typeface="Arial"/>
                <a:sym typeface="Arial"/>
              </a:rPr>
            </a:br>
            <a:br>
              <a:rPr lang="en-US" sz="1600" b="1">
                <a:effectLst>
                  <a:outerShdw blurRad="38100" dist="38100" dir="2700000" algn="tl">
                    <a:srgbClr val="000000">
                      <a:alpha val="43137"/>
                    </a:srgbClr>
                  </a:outerShdw>
                </a:effectLst>
                <a:latin typeface="Arial"/>
                <a:ea typeface="Arial"/>
                <a:cs typeface="Arial"/>
                <a:sym typeface="Arial"/>
              </a:rPr>
            </a:br>
            <a:r>
              <a:rPr kumimoji="0" lang="en-US" sz="2400" b="0" i="0" u="none" strike="noStrike" kern="0" cap="none" spc="0" normalizeH="0" baseline="0" noProof="0">
                <a:solidFill>
                  <a:srgbClr val="FFA300"/>
                </a:solidFill>
                <a:effectLst>
                  <a:outerShdw blurRad="38100" dist="38100" dir="2700000" algn="tl">
                    <a:srgbClr val="000000">
                      <a:alpha val="43137"/>
                    </a:srgbClr>
                  </a:outerShdw>
                </a:effectLst>
                <a:uLnTx/>
                <a:uFillTx/>
                <a:latin typeface="Arial"/>
                <a:cs typeface="Arial"/>
                <a:sym typeface="Arial"/>
              </a:rPr>
              <a:t>February 29, 2024</a:t>
            </a:r>
            <a:endParaRPr lang="en-US" sz="4000">
              <a:effectLst>
                <a:outerShdw blurRad="38100" dist="38100" dir="2700000" algn="tl">
                  <a:srgbClr val="000000">
                    <a:alpha val="43137"/>
                  </a:srgbClr>
                </a:outerShdw>
              </a:effectLst>
              <a:latin typeface="Arial"/>
              <a:ea typeface="Arial"/>
              <a:cs typeface="Arial"/>
              <a:sym typeface="Arial"/>
            </a:endParaRPr>
          </a:p>
        </p:txBody>
      </p:sp>
      <p:sp>
        <p:nvSpPr>
          <p:cNvPr id="2" name="Google Shape;99;p1">
            <a:extLst>
              <a:ext uri="{FF2B5EF4-FFF2-40B4-BE49-F238E27FC236}">
                <a16:creationId xmlns:a16="http://schemas.microsoft.com/office/drawing/2014/main" id="{D8FC23B6-971F-A19B-0E9E-304C951E08F8}"/>
              </a:ext>
            </a:extLst>
          </p:cNvPr>
          <p:cNvSpPr txBox="1">
            <a:spLocks/>
          </p:cNvSpPr>
          <p:nvPr/>
        </p:nvSpPr>
        <p:spPr>
          <a:xfrm>
            <a:off x="-21860" y="0"/>
            <a:ext cx="11943446" cy="1315617"/>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200"/>
              </a:spcBef>
              <a:buFont typeface="Arial"/>
              <a:buNone/>
            </a:pPr>
            <a:endParaRPr lang="en-US">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4">
            <a:alphaModFix/>
          </a:blip>
          <a:srcRect/>
          <a:stretch/>
        </p:blipFill>
        <p:spPr>
          <a:xfrm>
            <a:off x="9498563" y="110122"/>
            <a:ext cx="2186655" cy="1095371"/>
          </a:xfrm>
          <a:prstGeom prst="rect">
            <a:avLst/>
          </a:prstGeom>
          <a:noFill/>
          <a:ln>
            <a:noFill/>
          </a:ln>
          <a:effectLst>
            <a:outerShdw blurRad="50800" dist="38100" dir="5400000" algn="t" rotWithShape="0">
              <a:srgbClr val="000000">
                <a:alpha val="40000"/>
              </a:srgbClr>
            </a:outerShdw>
          </a:effectLst>
        </p:spPr>
      </p:pic>
      <p:sp>
        <p:nvSpPr>
          <p:cNvPr id="98" name="Google Shape;98;p1"/>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50" name="Picture 2" descr="North Central Texas Council of Governments - Texas Association of Regional  Councils">
            <a:extLst>
              <a:ext uri="{FF2B5EF4-FFF2-40B4-BE49-F238E27FC236}">
                <a16:creationId xmlns:a16="http://schemas.microsoft.com/office/drawing/2014/main" id="{77308C07-1603-EA62-E5E6-7954F9DEF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414" y="0"/>
            <a:ext cx="1754156" cy="13156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22bd6902b4d_0_178"/>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
        <p:nvSpPr>
          <p:cNvPr id="174" name="Google Shape;174;g22bd6902b4d_0_17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a:t>Designation Structure</a:t>
            </a:r>
            <a:endParaRPr/>
          </a:p>
        </p:txBody>
      </p:sp>
      <p:pic>
        <p:nvPicPr>
          <p:cNvPr id="175" name="Google Shape;175;g22bd6902b4d_0_178"/>
          <p:cNvPicPr preferRelativeResize="0"/>
          <p:nvPr/>
        </p:nvPicPr>
        <p:blipFill rotWithShape="1">
          <a:blip r:embed="rId3">
            <a:alphaModFix/>
          </a:blip>
          <a:srcRect b="3991"/>
          <a:stretch/>
        </p:blipFill>
        <p:spPr>
          <a:xfrm>
            <a:off x="316028" y="1583991"/>
            <a:ext cx="11256009" cy="4295425"/>
          </a:xfrm>
          <a:prstGeom prst="rect">
            <a:avLst/>
          </a:prstGeom>
          <a:noFill/>
          <a:ln>
            <a:noFill/>
          </a:ln>
        </p:spPr>
      </p:pic>
      <p:sp>
        <p:nvSpPr>
          <p:cNvPr id="176" name="Google Shape;176;g22bd6902b4d_0_178"/>
          <p:cNvSpPr txBox="1"/>
          <p:nvPr/>
        </p:nvSpPr>
        <p:spPr>
          <a:xfrm>
            <a:off x="838200" y="2065253"/>
            <a:ext cx="8158500" cy="677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Four levels of designation:</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2693fa96851_2_0"/>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
        <p:nvSpPr>
          <p:cNvPr id="144" name="Google Shape;144;g2693fa96851_2_0"/>
          <p:cNvSpPr txBox="1">
            <a:spLocks noGrp="1"/>
          </p:cNvSpPr>
          <p:nvPr>
            <p:ph type="title"/>
          </p:nvPr>
        </p:nvSpPr>
        <p:spPr>
          <a:xfrm>
            <a:off x="838200" y="239865"/>
            <a:ext cx="9115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a:t>SolSmart By the Numbers</a:t>
            </a:r>
            <a:endParaRPr/>
          </a:p>
        </p:txBody>
      </p:sp>
      <p:sp>
        <p:nvSpPr>
          <p:cNvPr id="145" name="Google Shape;145;g2693fa96851_2_0"/>
          <p:cNvSpPr txBox="1"/>
          <p:nvPr/>
        </p:nvSpPr>
        <p:spPr>
          <a:xfrm>
            <a:off x="780621" y="1565565"/>
            <a:ext cx="6755630" cy="327401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200"/>
              <a:buFont typeface="Arial"/>
              <a:buNone/>
            </a:pPr>
            <a:r>
              <a:rPr lang="en-US" sz="2600" b="0" i="0" u="none" strike="noStrike" cap="none">
                <a:solidFill>
                  <a:srgbClr val="000000"/>
                </a:solidFill>
                <a:latin typeface="Helvetica Neue"/>
                <a:ea typeface="Helvetica Neue"/>
                <a:cs typeface="Helvetica Neue"/>
                <a:sym typeface="Helvetica Neue"/>
              </a:rPr>
              <a:t>Active in communities across the country:</a:t>
            </a:r>
            <a:endParaRPr sz="2600" b="0" i="0" u="none" strike="noStrike" cap="none">
              <a:solidFill>
                <a:srgbClr val="000000"/>
              </a:solidFill>
              <a:latin typeface="Helvetica Neue"/>
              <a:ea typeface="Helvetica Neue"/>
              <a:cs typeface="Helvetica Neue"/>
              <a:sym typeface="Helvetica Neue"/>
            </a:endParaRPr>
          </a:p>
          <a:p>
            <a:pPr marL="457200" marR="0" lvl="0" indent="-368300" algn="l" rtl="0">
              <a:lnSpc>
                <a:spcPct val="100000"/>
              </a:lnSpc>
              <a:spcBef>
                <a:spcPts val="0"/>
              </a:spcBef>
              <a:spcAft>
                <a:spcPts val="0"/>
              </a:spcAft>
              <a:buClr>
                <a:srgbClr val="000000"/>
              </a:buClr>
              <a:buSzPts val="2200"/>
              <a:buFont typeface="Helvetica Neue"/>
              <a:buChar char="●"/>
            </a:pPr>
            <a:r>
              <a:rPr lang="en-US" sz="2200" b="0" i="0" u="none" strike="noStrike" cap="none">
                <a:solidFill>
                  <a:srgbClr val="000000"/>
                </a:solidFill>
                <a:latin typeface="Helvetica Neue"/>
                <a:ea typeface="Helvetica Neue"/>
                <a:cs typeface="Helvetica Neue"/>
                <a:sym typeface="Helvetica Neue"/>
              </a:rPr>
              <a:t>43 states + District of Columbia, Puerto Rico, U.S. Virgin Islands</a:t>
            </a:r>
            <a:endParaRPr sz="1400" b="0" i="0" u="none" strike="noStrike" cap="none">
              <a:solidFill>
                <a:srgbClr val="000000"/>
              </a:solidFill>
              <a:latin typeface="Arial"/>
              <a:ea typeface="Arial"/>
              <a:cs typeface="Arial"/>
              <a:sym typeface="Arial"/>
            </a:endParaRPr>
          </a:p>
          <a:p>
            <a:pPr marL="457200" marR="0" lvl="0" indent="-368300" algn="l" rtl="0">
              <a:lnSpc>
                <a:spcPct val="100000"/>
              </a:lnSpc>
              <a:spcBef>
                <a:spcPts val="0"/>
              </a:spcBef>
              <a:spcAft>
                <a:spcPts val="0"/>
              </a:spcAft>
              <a:buClr>
                <a:srgbClr val="000000"/>
              </a:buClr>
              <a:buSzPts val="2200"/>
              <a:buFont typeface="Helvetica Neue"/>
              <a:buChar char="●"/>
            </a:pPr>
            <a:r>
              <a:rPr lang="en-US" sz="2200" b="0" i="0" u="none" strike="noStrike" cap="none">
                <a:solidFill>
                  <a:schemeClr val="dk1"/>
                </a:solidFill>
                <a:latin typeface="Helvetica Neue"/>
                <a:ea typeface="Helvetica Neue"/>
                <a:cs typeface="Helvetica Neue"/>
                <a:sym typeface="Helvetica Neue"/>
              </a:rPr>
              <a:t>117</a:t>
            </a:r>
            <a:r>
              <a:rPr lang="en-US" sz="2200" b="0" i="0" u="none" strike="noStrike" cap="none">
                <a:solidFill>
                  <a:srgbClr val="000000"/>
                </a:solidFill>
                <a:latin typeface="Helvetica Neue"/>
                <a:ea typeface="Helvetica Neue"/>
                <a:cs typeface="Helvetica Neue"/>
                <a:sym typeface="Helvetica Neue"/>
              </a:rPr>
              <a:t> million people (</a:t>
            </a:r>
            <a:r>
              <a:rPr lang="en-US" sz="2200" b="0" i="0" u="sng" strike="noStrike" cap="none">
                <a:solidFill>
                  <a:srgbClr val="000000"/>
                </a:solidFill>
                <a:latin typeface="Helvetica Neue"/>
                <a:ea typeface="Helvetica Neue"/>
                <a:cs typeface="Helvetica Neue"/>
                <a:sym typeface="Helvetica Neue"/>
              </a:rPr>
              <a:t>over 1 in 3 U.S. residents)</a:t>
            </a:r>
            <a:endParaRPr sz="2800" b="0" i="0" u="none" strike="noStrike" cap="none">
              <a:solidFill>
                <a:schemeClr val="dk1"/>
              </a:solidFill>
              <a:latin typeface="Helvetica Neue"/>
              <a:ea typeface="Helvetica Neue"/>
              <a:cs typeface="Helvetica Neue"/>
              <a:sym typeface="Helvetica Neue"/>
            </a:endParaRPr>
          </a:p>
        </p:txBody>
      </p:sp>
      <p:pic>
        <p:nvPicPr>
          <p:cNvPr id="146" name="Google Shape;146;g2693fa96851_2_0"/>
          <p:cNvPicPr preferRelativeResize="0"/>
          <p:nvPr/>
        </p:nvPicPr>
        <p:blipFill rotWithShape="1">
          <a:blip r:embed="rId3">
            <a:alphaModFix/>
          </a:blip>
          <a:srcRect r="70348"/>
          <a:stretch/>
        </p:blipFill>
        <p:spPr>
          <a:xfrm>
            <a:off x="1565758" y="3133859"/>
            <a:ext cx="1080163" cy="2696546"/>
          </a:xfrm>
          <a:prstGeom prst="rect">
            <a:avLst/>
          </a:prstGeom>
          <a:noFill/>
          <a:ln>
            <a:noFill/>
          </a:ln>
        </p:spPr>
      </p:pic>
      <p:pic>
        <p:nvPicPr>
          <p:cNvPr id="5" name="Google Shape;170;g2b7820e0bb4_0_4" descr="Medal">
            <a:extLst>
              <a:ext uri="{FF2B5EF4-FFF2-40B4-BE49-F238E27FC236}">
                <a16:creationId xmlns:a16="http://schemas.microsoft.com/office/drawing/2014/main" id="{B97C270D-19C5-EAB2-11AF-9BDD1024C97D}"/>
              </a:ext>
            </a:extLst>
          </p:cNvPr>
          <p:cNvPicPr preferRelativeResize="0"/>
          <p:nvPr/>
        </p:nvPicPr>
        <p:blipFill rotWithShape="1">
          <a:blip r:embed="rId4">
            <a:alphaModFix/>
          </a:blip>
          <a:srcRect/>
          <a:stretch/>
        </p:blipFill>
        <p:spPr>
          <a:xfrm>
            <a:off x="7857320" y="5171124"/>
            <a:ext cx="835051" cy="783954"/>
          </a:xfrm>
          <a:prstGeom prst="rect">
            <a:avLst/>
          </a:prstGeom>
          <a:noFill/>
          <a:ln>
            <a:noFill/>
          </a:ln>
        </p:spPr>
      </p:pic>
      <p:grpSp>
        <p:nvGrpSpPr>
          <p:cNvPr id="9" name="Group 8">
            <a:extLst>
              <a:ext uri="{FF2B5EF4-FFF2-40B4-BE49-F238E27FC236}">
                <a16:creationId xmlns:a16="http://schemas.microsoft.com/office/drawing/2014/main" id="{358448A1-191D-9110-5FC1-4D5DE42F9FFE}"/>
              </a:ext>
            </a:extLst>
          </p:cNvPr>
          <p:cNvGrpSpPr/>
          <p:nvPr/>
        </p:nvGrpSpPr>
        <p:grpSpPr>
          <a:xfrm>
            <a:off x="7938291" y="2221434"/>
            <a:ext cx="3777683" cy="2940203"/>
            <a:chOff x="5266063" y="1621531"/>
            <a:chExt cx="4318612" cy="4085206"/>
          </a:xfrm>
        </p:grpSpPr>
        <p:sp>
          <p:nvSpPr>
            <p:cNvPr id="10" name="Google Shape;165;g2b7820e0bb4_0_4">
              <a:extLst>
                <a:ext uri="{FF2B5EF4-FFF2-40B4-BE49-F238E27FC236}">
                  <a16:creationId xmlns:a16="http://schemas.microsoft.com/office/drawing/2014/main" id="{3F203BB6-67F6-B7DD-CDC7-BC64F8D98BC9}"/>
                </a:ext>
              </a:extLst>
            </p:cNvPr>
            <p:cNvSpPr/>
            <p:nvPr/>
          </p:nvSpPr>
          <p:spPr>
            <a:xfrm>
              <a:off x="5266063" y="1621531"/>
              <a:ext cx="4318612" cy="408520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pic>
          <p:nvPicPr>
            <p:cNvPr id="11" name="Picture 10">
              <a:extLst>
                <a:ext uri="{FF2B5EF4-FFF2-40B4-BE49-F238E27FC236}">
                  <a16:creationId xmlns:a16="http://schemas.microsoft.com/office/drawing/2014/main" id="{249ADD15-096A-6A45-3C16-F7ECA892C7D9}"/>
                </a:ext>
              </a:extLst>
            </p:cNvPr>
            <p:cNvPicPr>
              <a:picLocks noChangeAspect="1"/>
            </p:cNvPicPr>
            <p:nvPr/>
          </p:nvPicPr>
          <p:blipFill rotWithShape="1">
            <a:blip r:embed="rId5"/>
            <a:srcRect l="5628" t="2277" r="1553" b="1584"/>
            <a:stretch/>
          </p:blipFill>
          <p:spPr>
            <a:xfrm>
              <a:off x="5395950" y="1698650"/>
              <a:ext cx="4071909" cy="3901416"/>
            </a:xfrm>
            <a:prstGeom prst="rect">
              <a:avLst/>
            </a:prstGeom>
          </p:spPr>
        </p:pic>
      </p:grpSp>
      <p:pic>
        <p:nvPicPr>
          <p:cNvPr id="12" name="Google Shape;168;g2b7820e0bb4_0_4" descr="Medal">
            <a:extLst>
              <a:ext uri="{FF2B5EF4-FFF2-40B4-BE49-F238E27FC236}">
                <a16:creationId xmlns:a16="http://schemas.microsoft.com/office/drawing/2014/main" id="{C156BE81-9739-AEA3-9327-2E7970B0E02C}"/>
              </a:ext>
            </a:extLst>
          </p:cNvPr>
          <p:cNvPicPr preferRelativeResize="0"/>
          <p:nvPr/>
        </p:nvPicPr>
        <p:blipFill rotWithShape="1">
          <a:blip r:embed="rId6">
            <a:alphaModFix/>
          </a:blip>
          <a:srcRect/>
          <a:stretch/>
        </p:blipFill>
        <p:spPr>
          <a:xfrm>
            <a:off x="10777258" y="5222447"/>
            <a:ext cx="813757" cy="735276"/>
          </a:xfrm>
          <a:prstGeom prst="rect">
            <a:avLst/>
          </a:prstGeom>
          <a:noFill/>
          <a:ln>
            <a:noFill/>
          </a:ln>
        </p:spPr>
      </p:pic>
      <p:sp>
        <p:nvSpPr>
          <p:cNvPr id="13" name="Google Shape;171;g2b7820e0bb4_0_4">
            <a:extLst>
              <a:ext uri="{FF2B5EF4-FFF2-40B4-BE49-F238E27FC236}">
                <a16:creationId xmlns:a16="http://schemas.microsoft.com/office/drawing/2014/main" id="{7B7B35FD-6269-E327-0936-CBF4EDA0C52E}"/>
              </a:ext>
            </a:extLst>
          </p:cNvPr>
          <p:cNvSpPr txBox="1"/>
          <p:nvPr/>
        </p:nvSpPr>
        <p:spPr>
          <a:xfrm>
            <a:off x="11398738" y="5239949"/>
            <a:ext cx="36150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rgbClr val="525252"/>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14" name="Google Shape;172;g2b7820e0bb4_0_4">
            <a:extLst>
              <a:ext uri="{FF2B5EF4-FFF2-40B4-BE49-F238E27FC236}">
                <a16:creationId xmlns:a16="http://schemas.microsoft.com/office/drawing/2014/main" id="{F2FB22E8-B32D-F0D3-076B-C303C9E5C0AB}"/>
              </a:ext>
            </a:extLst>
          </p:cNvPr>
          <p:cNvSpPr txBox="1"/>
          <p:nvPr/>
        </p:nvSpPr>
        <p:spPr>
          <a:xfrm>
            <a:off x="10018665" y="5239949"/>
            <a:ext cx="390595" cy="64630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525252"/>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pic>
        <p:nvPicPr>
          <p:cNvPr id="15" name="Google Shape;169;g2b7820e0bb4_0_4" descr="Medal">
            <a:extLst>
              <a:ext uri="{FF2B5EF4-FFF2-40B4-BE49-F238E27FC236}">
                <a16:creationId xmlns:a16="http://schemas.microsoft.com/office/drawing/2014/main" id="{899B786B-C4EC-8373-05D9-529041B5EC3D}"/>
              </a:ext>
            </a:extLst>
          </p:cNvPr>
          <p:cNvPicPr preferRelativeResize="0"/>
          <p:nvPr/>
        </p:nvPicPr>
        <p:blipFill rotWithShape="1">
          <a:blip r:embed="rId7">
            <a:alphaModFix/>
          </a:blip>
          <a:srcRect/>
          <a:stretch/>
        </p:blipFill>
        <p:spPr>
          <a:xfrm>
            <a:off x="9400207" y="5193795"/>
            <a:ext cx="813756" cy="783954"/>
          </a:xfrm>
          <a:prstGeom prst="rect">
            <a:avLst/>
          </a:prstGeom>
          <a:noFill/>
          <a:ln>
            <a:noFill/>
          </a:ln>
        </p:spPr>
      </p:pic>
      <p:sp>
        <p:nvSpPr>
          <p:cNvPr id="16" name="Google Shape;173;g2b7820e0bb4_0_4">
            <a:extLst>
              <a:ext uri="{FF2B5EF4-FFF2-40B4-BE49-F238E27FC236}">
                <a16:creationId xmlns:a16="http://schemas.microsoft.com/office/drawing/2014/main" id="{4C44476E-1083-B143-697C-18AE317AE82E}"/>
              </a:ext>
            </a:extLst>
          </p:cNvPr>
          <p:cNvSpPr txBox="1"/>
          <p:nvPr/>
        </p:nvSpPr>
        <p:spPr>
          <a:xfrm>
            <a:off x="8531708" y="5262620"/>
            <a:ext cx="404962" cy="64630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525252"/>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7" name="Google Shape;144;g2693fa96851_2_0">
            <a:extLst>
              <a:ext uri="{FF2B5EF4-FFF2-40B4-BE49-F238E27FC236}">
                <a16:creationId xmlns:a16="http://schemas.microsoft.com/office/drawing/2014/main" id="{50F4472B-4C2B-F7B3-1088-3B924340F92E}"/>
              </a:ext>
            </a:extLst>
          </p:cNvPr>
          <p:cNvSpPr txBox="1">
            <a:spLocks/>
          </p:cNvSpPr>
          <p:nvPr/>
        </p:nvSpPr>
        <p:spPr>
          <a:xfrm>
            <a:off x="8430407" y="1597723"/>
            <a:ext cx="2793450" cy="74781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A300"/>
              </a:buClr>
              <a:buSzPts val="4400"/>
              <a:buFont typeface="Arial"/>
              <a:buNone/>
              <a:defRPr sz="4400" b="0" i="0" u="none" strike="noStrike" cap="none">
                <a:solidFill>
                  <a:srgbClr val="FFA3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Font typeface="Helvetica Neue"/>
              <a:buNone/>
            </a:pPr>
            <a:r>
              <a:rPr lang="en-US" sz="2800" b="1"/>
              <a:t>SolSmart in TX</a:t>
            </a:r>
          </a:p>
        </p:txBody>
      </p:sp>
      <p:pic>
        <p:nvPicPr>
          <p:cNvPr id="18" name="Google Shape;146;g2693fa96851_2_0">
            <a:extLst>
              <a:ext uri="{FF2B5EF4-FFF2-40B4-BE49-F238E27FC236}">
                <a16:creationId xmlns:a16="http://schemas.microsoft.com/office/drawing/2014/main" id="{6F56CE44-89CB-1799-A8E8-4A762D44D809}"/>
              </a:ext>
            </a:extLst>
          </p:cNvPr>
          <p:cNvPicPr preferRelativeResize="0"/>
          <p:nvPr/>
        </p:nvPicPr>
        <p:blipFill rotWithShape="1">
          <a:blip r:embed="rId3">
            <a:alphaModFix/>
          </a:blip>
          <a:srcRect l="25827" r="19790" b="26829"/>
          <a:stretch/>
        </p:blipFill>
        <p:spPr>
          <a:xfrm>
            <a:off x="2851649" y="3051781"/>
            <a:ext cx="2893227" cy="2868401"/>
          </a:xfrm>
          <a:prstGeom prst="rect">
            <a:avLst/>
          </a:prstGeom>
          <a:noFill/>
          <a:ln>
            <a:noFill/>
          </a:ln>
        </p:spPr>
      </p:pic>
      <p:sp>
        <p:nvSpPr>
          <p:cNvPr id="2" name="Google Shape;173;g2b7820e0bb4_0_4">
            <a:extLst>
              <a:ext uri="{FF2B5EF4-FFF2-40B4-BE49-F238E27FC236}">
                <a16:creationId xmlns:a16="http://schemas.microsoft.com/office/drawing/2014/main" id="{B5A99B7E-429E-CD27-1513-DF179B65F180}"/>
              </a:ext>
            </a:extLst>
          </p:cNvPr>
          <p:cNvSpPr txBox="1"/>
          <p:nvPr/>
        </p:nvSpPr>
        <p:spPr>
          <a:xfrm>
            <a:off x="3873646" y="4067958"/>
            <a:ext cx="1170315"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rgbClr val="525252"/>
                </a:solidFill>
                <a:latin typeface="Calibri"/>
                <a:ea typeface="Calibri"/>
                <a:cs typeface="Calibri"/>
                <a:sym typeface="Calibri"/>
              </a:rPr>
              <a:t>513</a:t>
            </a:r>
            <a:endParaRPr sz="1400" b="0" i="0" u="none" strike="noStrike" cap="none">
              <a:solidFill>
                <a:srgbClr val="000000"/>
              </a:solidFill>
              <a:latin typeface="Arial"/>
              <a:ea typeface="Arial"/>
              <a:cs typeface="Arial"/>
              <a:sym typeface="Arial"/>
            </a:endParaRPr>
          </a:p>
        </p:txBody>
      </p:sp>
      <p:sp>
        <p:nvSpPr>
          <p:cNvPr id="3" name="Google Shape;173;g2b7820e0bb4_0_4">
            <a:extLst>
              <a:ext uri="{FF2B5EF4-FFF2-40B4-BE49-F238E27FC236}">
                <a16:creationId xmlns:a16="http://schemas.microsoft.com/office/drawing/2014/main" id="{A6EC01D5-D6C8-4BB9-B240-243E24240EDC}"/>
              </a:ext>
            </a:extLst>
          </p:cNvPr>
          <p:cNvSpPr txBox="1"/>
          <p:nvPr/>
        </p:nvSpPr>
        <p:spPr>
          <a:xfrm>
            <a:off x="2039678" y="5320738"/>
            <a:ext cx="614960"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pPr>
            <a:r>
              <a:rPr lang="en-US" sz="2000" b="1">
                <a:solidFill>
                  <a:srgbClr val="525252"/>
                </a:solidFill>
                <a:latin typeface="Calibri"/>
                <a:ea typeface="Calibri"/>
                <a:cs typeface="Calibri"/>
                <a:sym typeface="Calibri"/>
              </a:rPr>
              <a:t>182</a:t>
            </a:r>
            <a:endParaRPr lang="en-US" sz="2000"/>
          </a:p>
        </p:txBody>
      </p:sp>
      <p:sp>
        <p:nvSpPr>
          <p:cNvPr id="7" name="Google Shape;173;g2b7820e0bb4_0_4">
            <a:extLst>
              <a:ext uri="{FF2B5EF4-FFF2-40B4-BE49-F238E27FC236}">
                <a16:creationId xmlns:a16="http://schemas.microsoft.com/office/drawing/2014/main" id="{68617460-7BBA-60ED-8A68-C0ADABD698D5}"/>
              </a:ext>
            </a:extLst>
          </p:cNvPr>
          <p:cNvSpPr txBox="1"/>
          <p:nvPr/>
        </p:nvSpPr>
        <p:spPr>
          <a:xfrm>
            <a:off x="2039677" y="4687890"/>
            <a:ext cx="614960"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pPr>
            <a:r>
              <a:rPr lang="en-US" sz="2000" b="1">
                <a:solidFill>
                  <a:srgbClr val="525252"/>
                </a:solidFill>
                <a:latin typeface="Calibri"/>
                <a:ea typeface="Calibri"/>
                <a:cs typeface="Calibri"/>
                <a:sym typeface="Calibri"/>
              </a:rPr>
              <a:t>137</a:t>
            </a:r>
            <a:endParaRPr lang="en-US"/>
          </a:p>
        </p:txBody>
      </p:sp>
      <p:sp>
        <p:nvSpPr>
          <p:cNvPr id="8" name="Google Shape;173;g2b7820e0bb4_0_4">
            <a:extLst>
              <a:ext uri="{FF2B5EF4-FFF2-40B4-BE49-F238E27FC236}">
                <a16:creationId xmlns:a16="http://schemas.microsoft.com/office/drawing/2014/main" id="{CDB46622-FC11-A7FA-995B-F4E0E83DFCCF}"/>
              </a:ext>
            </a:extLst>
          </p:cNvPr>
          <p:cNvSpPr txBox="1"/>
          <p:nvPr/>
        </p:nvSpPr>
        <p:spPr>
          <a:xfrm>
            <a:off x="2039677" y="4042127"/>
            <a:ext cx="614960"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pPr>
            <a:r>
              <a:rPr lang="en-US" sz="2000" b="1">
                <a:solidFill>
                  <a:srgbClr val="525252"/>
                </a:solidFill>
                <a:latin typeface="Calibri"/>
                <a:ea typeface="Calibri"/>
                <a:cs typeface="Calibri"/>
                <a:sym typeface="Calibri"/>
              </a:rPr>
              <a:t>193</a:t>
            </a:r>
            <a:endParaRPr lang="en-US" sz="2000"/>
          </a:p>
        </p:txBody>
      </p:sp>
      <p:sp>
        <p:nvSpPr>
          <p:cNvPr id="19" name="Google Shape;173;g2b7820e0bb4_0_4">
            <a:extLst>
              <a:ext uri="{FF2B5EF4-FFF2-40B4-BE49-F238E27FC236}">
                <a16:creationId xmlns:a16="http://schemas.microsoft.com/office/drawing/2014/main" id="{3ADE3E10-6E80-C1FA-F837-56F5C9649F46}"/>
              </a:ext>
            </a:extLst>
          </p:cNvPr>
          <p:cNvSpPr txBox="1"/>
          <p:nvPr/>
        </p:nvSpPr>
        <p:spPr>
          <a:xfrm>
            <a:off x="2039677" y="3344703"/>
            <a:ext cx="614960"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pPr>
            <a:r>
              <a:rPr lang="en-US" sz="2000" b="1">
                <a:solidFill>
                  <a:srgbClr val="525252"/>
                </a:solidFill>
                <a:latin typeface="Calibri"/>
                <a:ea typeface="Calibri"/>
                <a:cs typeface="Calibri"/>
                <a:sym typeface="Calibri"/>
              </a:rPr>
              <a:t>1</a:t>
            </a:r>
            <a:endParaRPr lang="en-US"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5"/>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
        <p:nvSpPr>
          <p:cNvPr id="310" name="Google Shape;310;p15"/>
          <p:cNvSpPr txBox="1">
            <a:spLocks noGrp="1"/>
          </p:cNvSpPr>
          <p:nvPr>
            <p:ph type="title"/>
          </p:nvPr>
        </p:nvSpPr>
        <p:spPr>
          <a:xfrm>
            <a:off x="838200" y="500413"/>
            <a:ext cx="10515600" cy="10840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a:t>Technical Assistance Examples</a:t>
            </a:r>
            <a:endParaRPr/>
          </a:p>
        </p:txBody>
      </p:sp>
      <p:sp>
        <p:nvSpPr>
          <p:cNvPr id="311" name="Google Shape;311;p15"/>
          <p:cNvSpPr/>
          <p:nvPr/>
        </p:nvSpPr>
        <p:spPr>
          <a:xfrm>
            <a:off x="10386225" y="4593859"/>
            <a:ext cx="1601700" cy="123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5"/>
          <p:cNvSpPr/>
          <p:nvPr/>
        </p:nvSpPr>
        <p:spPr>
          <a:xfrm>
            <a:off x="1507956" y="1876928"/>
            <a:ext cx="4315327" cy="737936"/>
          </a:xfrm>
          <a:prstGeom prst="roundRect">
            <a:avLst>
              <a:gd name="adj" fmla="val 16667"/>
            </a:avLst>
          </a:prstGeom>
          <a:solidFill>
            <a:srgbClr val="FFC000"/>
          </a:solidFill>
          <a:ln w="254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Planning and zoning</a:t>
            </a:r>
            <a:endParaRPr/>
          </a:p>
        </p:txBody>
      </p:sp>
      <p:sp>
        <p:nvSpPr>
          <p:cNvPr id="313" name="Google Shape;313;p15"/>
          <p:cNvSpPr/>
          <p:nvPr/>
        </p:nvSpPr>
        <p:spPr>
          <a:xfrm>
            <a:off x="1507956" y="2883570"/>
            <a:ext cx="4315327" cy="737936"/>
          </a:xfrm>
          <a:prstGeom prst="roundRect">
            <a:avLst>
              <a:gd name="adj" fmla="val 16667"/>
            </a:avLst>
          </a:prstGeom>
          <a:solidFill>
            <a:srgbClr val="FFC000"/>
          </a:solidFill>
          <a:ln w="254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Permitting and inspection</a:t>
            </a:r>
            <a:endParaRPr/>
          </a:p>
        </p:txBody>
      </p:sp>
      <p:sp>
        <p:nvSpPr>
          <p:cNvPr id="314" name="Google Shape;314;p15"/>
          <p:cNvSpPr/>
          <p:nvPr/>
        </p:nvSpPr>
        <p:spPr>
          <a:xfrm>
            <a:off x="1507955" y="3890212"/>
            <a:ext cx="4315327" cy="737936"/>
          </a:xfrm>
          <a:prstGeom prst="roundRect">
            <a:avLst>
              <a:gd name="adj" fmla="val 16667"/>
            </a:avLst>
          </a:prstGeom>
          <a:solidFill>
            <a:srgbClr val="FFC000"/>
          </a:solidFill>
          <a:ln w="254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Procurement</a:t>
            </a:r>
            <a:endParaRPr/>
          </a:p>
        </p:txBody>
      </p:sp>
      <p:sp>
        <p:nvSpPr>
          <p:cNvPr id="315" name="Google Shape;315;p15"/>
          <p:cNvSpPr/>
          <p:nvPr/>
        </p:nvSpPr>
        <p:spPr>
          <a:xfrm>
            <a:off x="1507954" y="4896854"/>
            <a:ext cx="4315327" cy="737936"/>
          </a:xfrm>
          <a:prstGeom prst="roundRect">
            <a:avLst>
              <a:gd name="adj" fmla="val 16667"/>
            </a:avLst>
          </a:prstGeom>
          <a:solidFill>
            <a:srgbClr val="FFC000"/>
          </a:solidFill>
          <a:ln w="254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Solar PV system design</a:t>
            </a:r>
            <a:endParaRPr/>
          </a:p>
        </p:txBody>
      </p:sp>
      <p:sp>
        <p:nvSpPr>
          <p:cNvPr id="316" name="Google Shape;316;p15"/>
          <p:cNvSpPr/>
          <p:nvPr/>
        </p:nvSpPr>
        <p:spPr>
          <a:xfrm>
            <a:off x="6131571" y="1876928"/>
            <a:ext cx="4315327" cy="737936"/>
          </a:xfrm>
          <a:prstGeom prst="roundRect">
            <a:avLst>
              <a:gd name="adj" fmla="val 16667"/>
            </a:avLst>
          </a:prstGeom>
          <a:solidFill>
            <a:srgbClr val="FFC000"/>
          </a:solidFill>
          <a:ln w="254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Feasibility assessments</a:t>
            </a:r>
            <a:endParaRPr/>
          </a:p>
        </p:txBody>
      </p:sp>
      <p:sp>
        <p:nvSpPr>
          <p:cNvPr id="317" name="Google Shape;317;p15"/>
          <p:cNvSpPr/>
          <p:nvPr/>
        </p:nvSpPr>
        <p:spPr>
          <a:xfrm>
            <a:off x="6131571" y="2883570"/>
            <a:ext cx="4315327" cy="737936"/>
          </a:xfrm>
          <a:prstGeom prst="roundRect">
            <a:avLst>
              <a:gd name="adj" fmla="val 16667"/>
            </a:avLst>
          </a:prstGeom>
          <a:solidFill>
            <a:srgbClr val="FFC000"/>
          </a:solidFill>
          <a:ln w="254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Policy and market expertise</a:t>
            </a:r>
            <a:endParaRPr/>
          </a:p>
        </p:txBody>
      </p:sp>
      <p:sp>
        <p:nvSpPr>
          <p:cNvPr id="318" name="Google Shape;318;p15"/>
          <p:cNvSpPr/>
          <p:nvPr/>
        </p:nvSpPr>
        <p:spPr>
          <a:xfrm>
            <a:off x="6131570" y="3890212"/>
            <a:ext cx="4315327" cy="737936"/>
          </a:xfrm>
          <a:prstGeom prst="roundRect">
            <a:avLst>
              <a:gd name="adj" fmla="val 16667"/>
            </a:avLst>
          </a:prstGeom>
          <a:solidFill>
            <a:srgbClr val="FFC000"/>
          </a:solidFill>
          <a:ln w="254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Financing</a:t>
            </a:r>
            <a:endParaRPr/>
          </a:p>
        </p:txBody>
      </p:sp>
      <p:sp>
        <p:nvSpPr>
          <p:cNvPr id="319" name="Google Shape;319;p15"/>
          <p:cNvSpPr/>
          <p:nvPr/>
        </p:nvSpPr>
        <p:spPr>
          <a:xfrm>
            <a:off x="6131569" y="4896854"/>
            <a:ext cx="4315327" cy="737936"/>
          </a:xfrm>
          <a:prstGeom prst="roundRect">
            <a:avLst>
              <a:gd name="adj" fmla="val 16667"/>
            </a:avLst>
          </a:prstGeom>
          <a:solidFill>
            <a:srgbClr val="FFC000"/>
          </a:solidFill>
          <a:ln w="254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Stakeholder Engagement</a:t>
            </a:r>
            <a:endParaRPr/>
          </a:p>
        </p:txBody>
      </p:sp>
    </p:spTree>
    <p:extLst>
      <p:ext uri="{BB962C8B-B14F-4D97-AF65-F5344CB8AC3E}">
        <p14:creationId xmlns:p14="http://schemas.microsoft.com/office/powerpoint/2010/main" val="2054260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6"/>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
        <p:nvSpPr>
          <p:cNvPr id="325" name="Google Shape;325;p16"/>
          <p:cNvSpPr txBox="1">
            <a:spLocks noGrp="1"/>
          </p:cNvSpPr>
          <p:nvPr>
            <p:ph type="title"/>
          </p:nvPr>
        </p:nvSpPr>
        <p:spPr>
          <a:xfrm>
            <a:off x="838200" y="500413"/>
            <a:ext cx="10515600" cy="108402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A300"/>
              </a:buClr>
              <a:buSzPts val="4400"/>
              <a:buFont typeface="Helvetica Neue"/>
              <a:buNone/>
            </a:pPr>
            <a:r>
              <a:rPr lang="en-US"/>
              <a:t>Best Practice Resources &amp; Customized Support</a:t>
            </a:r>
            <a:endParaRPr/>
          </a:p>
        </p:txBody>
      </p:sp>
      <p:pic>
        <p:nvPicPr>
          <p:cNvPr id="326" name="Google Shape;326;p16"/>
          <p:cNvPicPr preferRelativeResize="0"/>
          <p:nvPr/>
        </p:nvPicPr>
        <p:blipFill rotWithShape="1">
          <a:blip r:embed="rId3">
            <a:alphaModFix/>
          </a:blip>
          <a:srcRect/>
          <a:stretch/>
        </p:blipFill>
        <p:spPr>
          <a:xfrm>
            <a:off x="6759150" y="3103121"/>
            <a:ext cx="5341410" cy="2470849"/>
          </a:xfrm>
          <a:prstGeom prst="rect">
            <a:avLst/>
          </a:prstGeom>
          <a:noFill/>
          <a:ln>
            <a:noFill/>
          </a:ln>
          <a:effectLst>
            <a:outerShdw blurRad="57150" dist="19050" dir="5400000" algn="bl" rotWithShape="0">
              <a:srgbClr val="000000">
                <a:alpha val="49411"/>
              </a:srgbClr>
            </a:outerShdw>
          </a:effectLst>
        </p:spPr>
      </p:pic>
      <p:sp>
        <p:nvSpPr>
          <p:cNvPr id="327" name="Google Shape;327;p16"/>
          <p:cNvSpPr txBox="1"/>
          <p:nvPr/>
        </p:nvSpPr>
        <p:spPr>
          <a:xfrm>
            <a:off x="6601774" y="1845641"/>
            <a:ext cx="5341410" cy="15388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0" i="0" u="none" strike="noStrike" cap="none">
                <a:solidFill>
                  <a:srgbClr val="000000"/>
                </a:solidFill>
                <a:latin typeface="Arial"/>
                <a:ea typeface="Arial"/>
                <a:cs typeface="Arial"/>
                <a:sym typeface="Arial"/>
              </a:rPr>
              <a:t>Technical Assistance is tailored around the goals and priorities of your community. It can include expert review of materials, webinars, trainings​ and 1:1 consultations.</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336;p17">
            <a:extLst>
              <a:ext uri="{FF2B5EF4-FFF2-40B4-BE49-F238E27FC236}">
                <a16:creationId xmlns:a16="http://schemas.microsoft.com/office/drawing/2014/main" id="{035FC32C-DEEC-6C0B-F14F-3034406EF04D}"/>
              </a:ext>
            </a:extLst>
          </p:cNvPr>
          <p:cNvPicPr preferRelativeResize="0"/>
          <p:nvPr/>
        </p:nvPicPr>
        <p:blipFill rotWithShape="1">
          <a:blip r:embed="rId4">
            <a:alphaModFix/>
          </a:blip>
          <a:srcRect/>
          <a:stretch/>
        </p:blipFill>
        <p:spPr>
          <a:xfrm rot="473344">
            <a:off x="4136042" y="3464707"/>
            <a:ext cx="1764013" cy="2260142"/>
          </a:xfrm>
          <a:prstGeom prst="rect">
            <a:avLst/>
          </a:prstGeom>
          <a:noFill/>
          <a:ln w="9525" cap="flat" cmpd="sng">
            <a:solidFill>
              <a:srgbClr val="000000"/>
            </a:solidFill>
            <a:prstDash val="solid"/>
            <a:round/>
            <a:headEnd type="none" w="sm" len="sm"/>
            <a:tailEnd type="none" w="sm" len="sm"/>
          </a:ln>
        </p:spPr>
      </p:pic>
      <p:pic>
        <p:nvPicPr>
          <p:cNvPr id="3" name="Google Shape;337;p17">
            <a:extLst>
              <a:ext uri="{FF2B5EF4-FFF2-40B4-BE49-F238E27FC236}">
                <a16:creationId xmlns:a16="http://schemas.microsoft.com/office/drawing/2014/main" id="{C29D96A9-B9A3-B41F-761D-9AD8A3B56312}"/>
              </a:ext>
            </a:extLst>
          </p:cNvPr>
          <p:cNvPicPr preferRelativeResize="0"/>
          <p:nvPr/>
        </p:nvPicPr>
        <p:blipFill rotWithShape="1">
          <a:blip r:embed="rId5">
            <a:alphaModFix/>
          </a:blip>
          <a:srcRect/>
          <a:stretch/>
        </p:blipFill>
        <p:spPr>
          <a:xfrm>
            <a:off x="2185126" y="3460018"/>
            <a:ext cx="1764012" cy="2269519"/>
          </a:xfrm>
          <a:prstGeom prst="rect">
            <a:avLst/>
          </a:prstGeom>
          <a:noFill/>
          <a:ln w="9525" cap="flat" cmpd="sng">
            <a:solidFill>
              <a:srgbClr val="000000"/>
            </a:solidFill>
            <a:prstDash val="solid"/>
            <a:round/>
            <a:headEnd type="none" w="sm" len="sm"/>
            <a:tailEnd type="none" w="sm" len="sm"/>
          </a:ln>
        </p:spPr>
      </p:pic>
      <p:pic>
        <p:nvPicPr>
          <p:cNvPr id="4" name="Google Shape;338;p17">
            <a:extLst>
              <a:ext uri="{FF2B5EF4-FFF2-40B4-BE49-F238E27FC236}">
                <a16:creationId xmlns:a16="http://schemas.microsoft.com/office/drawing/2014/main" id="{6940E271-A425-2FA4-ED7E-B5B539125B8F}"/>
              </a:ext>
            </a:extLst>
          </p:cNvPr>
          <p:cNvPicPr preferRelativeResize="0"/>
          <p:nvPr/>
        </p:nvPicPr>
        <p:blipFill rotWithShape="1">
          <a:blip r:embed="rId6">
            <a:alphaModFix/>
          </a:blip>
          <a:srcRect/>
          <a:stretch/>
        </p:blipFill>
        <p:spPr>
          <a:xfrm rot="-481573">
            <a:off x="172458" y="3281506"/>
            <a:ext cx="1770172" cy="2269519"/>
          </a:xfrm>
          <a:prstGeom prst="rect">
            <a:avLst/>
          </a:prstGeom>
          <a:noFill/>
          <a:ln w="9525" cap="flat" cmpd="sng">
            <a:solidFill>
              <a:srgbClr val="000000"/>
            </a:solidFill>
            <a:prstDash val="solid"/>
            <a:round/>
            <a:headEnd type="none" w="sm" len="sm"/>
            <a:tailEnd type="none" w="sm" len="sm"/>
          </a:ln>
        </p:spPr>
      </p:pic>
      <p:sp>
        <p:nvSpPr>
          <p:cNvPr id="5" name="Google Shape;335;p17">
            <a:extLst>
              <a:ext uri="{FF2B5EF4-FFF2-40B4-BE49-F238E27FC236}">
                <a16:creationId xmlns:a16="http://schemas.microsoft.com/office/drawing/2014/main" id="{6DB67033-39FB-AF6D-BB83-BB9A34392F63}"/>
              </a:ext>
            </a:extLst>
          </p:cNvPr>
          <p:cNvSpPr txBox="1"/>
          <p:nvPr/>
        </p:nvSpPr>
        <p:spPr>
          <a:xfrm>
            <a:off x="471562" y="1868928"/>
            <a:ext cx="534141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The SolSmart Program Guides summarize best practices for local governments, counties and regional governments. </a:t>
            </a:r>
            <a:endParaRPr sz="2000" b="0" i="0" u="none" strike="noStrike" cap="none">
              <a:solidFill>
                <a:srgbClr val="000000"/>
              </a:solidFill>
              <a:latin typeface="Arial"/>
              <a:ea typeface="Arial"/>
              <a:cs typeface="Arial"/>
              <a:sym typeface="Arial"/>
            </a:endParaRPr>
          </a:p>
        </p:txBody>
      </p:sp>
      <p:cxnSp>
        <p:nvCxnSpPr>
          <p:cNvPr id="7" name="Straight Connector 6">
            <a:extLst>
              <a:ext uri="{FF2B5EF4-FFF2-40B4-BE49-F238E27FC236}">
                <a16:creationId xmlns:a16="http://schemas.microsoft.com/office/drawing/2014/main" id="{6511C156-FFE1-ACFF-6DAA-1B30FEDBE1B7}"/>
              </a:ext>
            </a:extLst>
          </p:cNvPr>
          <p:cNvCxnSpPr/>
          <p:nvPr/>
        </p:nvCxnSpPr>
        <p:spPr>
          <a:xfrm>
            <a:off x="6127102" y="1950098"/>
            <a:ext cx="0" cy="3623872"/>
          </a:xfrm>
          <a:prstGeom prst="line">
            <a:avLst/>
          </a:prstGeom>
          <a:ln w="28575">
            <a:solidFill>
              <a:srgbClr val="FFA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767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8"/>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
        <p:nvSpPr>
          <p:cNvPr id="344" name="Google Shape;344;p18"/>
          <p:cNvSpPr txBox="1">
            <a:spLocks noGrp="1"/>
          </p:cNvSpPr>
          <p:nvPr>
            <p:ph type="title"/>
          </p:nvPr>
        </p:nvSpPr>
        <p:spPr>
          <a:xfrm>
            <a:off x="838200" y="500413"/>
            <a:ext cx="10515600" cy="10840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a:t>Templates and Examples</a:t>
            </a:r>
            <a:endParaRPr/>
          </a:p>
        </p:txBody>
      </p:sp>
      <p:sp>
        <p:nvSpPr>
          <p:cNvPr id="345" name="Google Shape;345;p18"/>
          <p:cNvSpPr/>
          <p:nvPr/>
        </p:nvSpPr>
        <p:spPr>
          <a:xfrm>
            <a:off x="10386225" y="4593859"/>
            <a:ext cx="1601700" cy="123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8"/>
          <p:cNvSpPr txBox="1"/>
          <p:nvPr/>
        </p:nvSpPr>
        <p:spPr>
          <a:xfrm>
            <a:off x="855086" y="1719751"/>
            <a:ext cx="6187069"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Communities are provided with templates, checklists, community examples and guidance documents.</a:t>
            </a:r>
            <a:endParaRPr sz="1400" b="0" i="0" u="none" strike="noStrike" cap="none">
              <a:solidFill>
                <a:srgbClr val="000000"/>
              </a:solidFill>
              <a:latin typeface="Arial"/>
              <a:ea typeface="Arial"/>
              <a:cs typeface="Arial"/>
              <a:sym typeface="Arial"/>
            </a:endParaRPr>
          </a:p>
        </p:txBody>
      </p:sp>
      <p:grpSp>
        <p:nvGrpSpPr>
          <p:cNvPr id="347" name="Google Shape;347;p18"/>
          <p:cNvGrpSpPr/>
          <p:nvPr/>
        </p:nvGrpSpPr>
        <p:grpSpPr>
          <a:xfrm>
            <a:off x="579406" y="1719751"/>
            <a:ext cx="11033188" cy="3754949"/>
            <a:chOff x="153887" y="1719751"/>
            <a:chExt cx="11033188" cy="3754949"/>
          </a:xfrm>
        </p:grpSpPr>
        <p:pic>
          <p:nvPicPr>
            <p:cNvPr id="348" name="Google Shape;348;p18"/>
            <p:cNvPicPr preferRelativeResize="0"/>
            <p:nvPr/>
          </p:nvPicPr>
          <p:blipFill rotWithShape="1">
            <a:blip r:embed="rId3">
              <a:alphaModFix/>
            </a:blip>
            <a:srcRect/>
            <a:stretch/>
          </p:blipFill>
          <p:spPr>
            <a:xfrm>
              <a:off x="8243380" y="1719751"/>
              <a:ext cx="2943695" cy="3754949"/>
            </a:xfrm>
            <a:prstGeom prst="rect">
              <a:avLst/>
            </a:prstGeom>
            <a:noFill/>
            <a:ln>
              <a:noFill/>
            </a:ln>
            <a:effectLst>
              <a:outerShdw blurRad="292100" dist="139700" dir="2700000" algn="tl" rotWithShape="0">
                <a:srgbClr val="333333">
                  <a:alpha val="64313"/>
                </a:srgbClr>
              </a:outerShdw>
            </a:effectLst>
          </p:spPr>
        </p:pic>
        <p:pic>
          <p:nvPicPr>
            <p:cNvPr id="349" name="Google Shape;349;p18"/>
            <p:cNvPicPr preferRelativeResize="0"/>
            <p:nvPr/>
          </p:nvPicPr>
          <p:blipFill rotWithShape="1">
            <a:blip r:embed="rId4">
              <a:alphaModFix/>
            </a:blip>
            <a:srcRect/>
            <a:stretch/>
          </p:blipFill>
          <p:spPr>
            <a:xfrm>
              <a:off x="3816954" y="3173357"/>
              <a:ext cx="4306139" cy="2246554"/>
            </a:xfrm>
            <a:prstGeom prst="rect">
              <a:avLst/>
            </a:prstGeom>
            <a:noFill/>
            <a:ln>
              <a:noFill/>
            </a:ln>
          </p:spPr>
        </p:pic>
        <p:pic>
          <p:nvPicPr>
            <p:cNvPr id="350" name="Google Shape;350;p18"/>
            <p:cNvPicPr preferRelativeResize="0"/>
            <p:nvPr/>
          </p:nvPicPr>
          <p:blipFill rotWithShape="1">
            <a:blip r:embed="rId5">
              <a:alphaModFix/>
            </a:blip>
            <a:srcRect/>
            <a:stretch/>
          </p:blipFill>
          <p:spPr>
            <a:xfrm>
              <a:off x="153887" y="3339986"/>
              <a:ext cx="3542780" cy="1823493"/>
            </a:xfrm>
            <a:prstGeom prst="rect">
              <a:avLst/>
            </a:prstGeom>
            <a:noFill/>
            <a:ln>
              <a:noFill/>
            </a:ln>
            <a:effectLst>
              <a:outerShdw blurRad="292100" dist="139700" dir="2700000" algn="tl" rotWithShape="0">
                <a:srgbClr val="333333">
                  <a:alpha val="64313"/>
                </a:srgbClr>
              </a:outerShdw>
            </a:effectLst>
          </p:spPr>
        </p:pic>
      </p:grpSp>
    </p:spTree>
    <p:extLst>
      <p:ext uri="{BB962C8B-B14F-4D97-AF65-F5344CB8AC3E}">
        <p14:creationId xmlns:p14="http://schemas.microsoft.com/office/powerpoint/2010/main" val="3034134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Solar panels and wind turbines in front of power lines&#10;&#10;Description automatically generated"/>
          <p:cNvPicPr preferRelativeResize="0"/>
          <p:nvPr/>
        </p:nvPicPr>
        <p:blipFill rotWithShape="1">
          <a:blip r:embed="rId3">
            <a:alphaModFix/>
          </a:blip>
          <a:srcRect t="5599" b="6869"/>
          <a:stretch/>
        </p:blipFill>
        <p:spPr>
          <a:xfrm>
            <a:off x="-10930" y="0"/>
            <a:ext cx="11910656" cy="6959600"/>
          </a:xfrm>
          <a:prstGeom prst="rect">
            <a:avLst/>
          </a:prstGeom>
          <a:noFill/>
          <a:ln>
            <a:noFill/>
          </a:ln>
        </p:spPr>
      </p:pic>
      <p:sp>
        <p:nvSpPr>
          <p:cNvPr id="95" name="Google Shape;95;p1"/>
          <p:cNvSpPr/>
          <p:nvPr/>
        </p:nvSpPr>
        <p:spPr>
          <a:xfrm>
            <a:off x="0" y="0"/>
            <a:ext cx="11910656" cy="6959600"/>
          </a:xfrm>
          <a:prstGeom prst="rect">
            <a:avLst/>
          </a:prstGeom>
          <a:solidFill>
            <a:srgbClr val="C6C8CA">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a:spLocks noGrp="1"/>
          </p:cNvSpPr>
          <p:nvPr>
            <p:ph type="ctrTitle"/>
          </p:nvPr>
        </p:nvSpPr>
        <p:spPr>
          <a:xfrm>
            <a:off x="-7732" y="3045926"/>
            <a:ext cx="11910656" cy="867747"/>
          </a:xfrm>
          <a:prstGeom prst="rect">
            <a:avLst/>
          </a:prstGeom>
          <a:solidFill>
            <a:schemeClr val="lt1">
              <a:alpha val="74117"/>
            </a:schemeClr>
          </a:solid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1200"/>
              </a:spcBef>
              <a:spcAft>
                <a:spcPts val="0"/>
              </a:spcAft>
              <a:buClr>
                <a:srgbClr val="000000"/>
              </a:buClr>
              <a:buSzPts val="2800"/>
              <a:buFont typeface="Arial"/>
              <a:buNone/>
              <a:tabLst/>
              <a:defRPr/>
            </a:pPr>
            <a:r>
              <a:rPr lang="en-US" sz="3600" b="1">
                <a:effectLst>
                  <a:outerShdw blurRad="38100" dist="38100" dir="2700000" algn="tl">
                    <a:srgbClr val="000000">
                      <a:alpha val="43137"/>
                    </a:srgbClr>
                  </a:outerShdw>
                </a:effectLst>
                <a:latin typeface="Arial"/>
                <a:cs typeface="Arial"/>
                <a:sym typeface="Arial"/>
              </a:rPr>
              <a:t>Overview of Solar Best Practices</a:t>
            </a:r>
          </a:p>
        </p:txBody>
      </p:sp>
      <p:sp>
        <p:nvSpPr>
          <p:cNvPr id="2" name="Google Shape;99;p1">
            <a:extLst>
              <a:ext uri="{FF2B5EF4-FFF2-40B4-BE49-F238E27FC236}">
                <a16:creationId xmlns:a16="http://schemas.microsoft.com/office/drawing/2014/main" id="{D8FC23B6-971F-A19B-0E9E-304C951E08F8}"/>
              </a:ext>
            </a:extLst>
          </p:cNvPr>
          <p:cNvSpPr txBox="1">
            <a:spLocks/>
          </p:cNvSpPr>
          <p:nvPr/>
        </p:nvSpPr>
        <p:spPr>
          <a:xfrm>
            <a:off x="-21860" y="0"/>
            <a:ext cx="11943446" cy="1315617"/>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200"/>
              </a:spcBef>
              <a:buFont typeface="Arial"/>
              <a:buNone/>
            </a:pPr>
            <a:endParaRPr lang="en-US">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4">
            <a:alphaModFix/>
          </a:blip>
          <a:srcRect/>
          <a:stretch/>
        </p:blipFill>
        <p:spPr>
          <a:xfrm>
            <a:off x="9498563" y="110122"/>
            <a:ext cx="2186655" cy="1095371"/>
          </a:xfrm>
          <a:prstGeom prst="rect">
            <a:avLst/>
          </a:prstGeom>
          <a:noFill/>
          <a:ln>
            <a:noFill/>
          </a:ln>
          <a:effectLst>
            <a:outerShdw blurRad="50800" dist="38100" dir="5400000" algn="t" rotWithShape="0">
              <a:srgbClr val="000000">
                <a:alpha val="40000"/>
              </a:srgbClr>
            </a:outerShdw>
          </a:effectLst>
        </p:spPr>
      </p:pic>
      <p:sp>
        <p:nvSpPr>
          <p:cNvPr id="98" name="Google Shape;98;p1"/>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50" name="Picture 2" descr="North Central Texas Council of Governments - Texas Association of Regional  Councils">
            <a:extLst>
              <a:ext uri="{FF2B5EF4-FFF2-40B4-BE49-F238E27FC236}">
                <a16:creationId xmlns:a16="http://schemas.microsoft.com/office/drawing/2014/main" id="{77308C07-1603-EA62-E5E6-7954F9DEF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414" y="0"/>
            <a:ext cx="1754156" cy="131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825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2"/>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182" name="Google Shape;18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Arial"/>
              <a:buNone/>
            </a:pPr>
            <a:r>
              <a:rPr lang="en-US"/>
              <a:t>Permitting &amp; Inspection Category</a:t>
            </a:r>
            <a:endParaRPr/>
          </a:p>
        </p:txBody>
      </p:sp>
      <p:sp>
        <p:nvSpPr>
          <p:cNvPr id="183" name="Google Shape;183;p22"/>
          <p:cNvSpPr txBox="1">
            <a:spLocks noGrp="1"/>
          </p:cNvSpPr>
          <p:nvPr>
            <p:ph type="body" idx="1"/>
          </p:nvPr>
        </p:nvSpPr>
        <p:spPr>
          <a:xfrm>
            <a:off x="763551" y="1522377"/>
            <a:ext cx="3808449" cy="827123"/>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2800"/>
              <a:buNone/>
            </a:pPr>
            <a:r>
              <a:rPr lang="en-US" sz="2400" b="1" u="sng">
                <a:latin typeface="Arial"/>
                <a:ea typeface="Arial"/>
                <a:cs typeface="Arial"/>
                <a:sym typeface="Arial"/>
              </a:rPr>
              <a:t>28 criteria including</a:t>
            </a:r>
            <a:r>
              <a:rPr lang="en-US" sz="2400" b="1">
                <a:latin typeface="Arial"/>
                <a:ea typeface="Arial"/>
                <a:cs typeface="Arial"/>
                <a:sym typeface="Arial"/>
              </a:rPr>
              <a:t>:</a:t>
            </a:r>
            <a:endParaRPr/>
          </a:p>
        </p:txBody>
      </p:sp>
      <p:sp>
        <p:nvSpPr>
          <p:cNvPr id="184" name="Google Shape;184;p22"/>
          <p:cNvSpPr/>
          <p:nvPr/>
        </p:nvSpPr>
        <p:spPr>
          <a:xfrm>
            <a:off x="989245" y="2267410"/>
            <a:ext cx="3506555" cy="1396618"/>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5" name="Google Shape;185;p22"/>
          <p:cNvSpPr txBox="1"/>
          <p:nvPr/>
        </p:nvSpPr>
        <p:spPr>
          <a:xfrm>
            <a:off x="1193011" y="2457887"/>
            <a:ext cx="3099021" cy="1015663"/>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Post a solar permitting checklist online </a:t>
            </a:r>
            <a:endParaRPr/>
          </a:p>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(Pre-requisite, 0 points)</a:t>
            </a:r>
            <a:endParaRPr/>
          </a:p>
        </p:txBody>
      </p:sp>
      <p:sp>
        <p:nvSpPr>
          <p:cNvPr id="186" name="Google Shape;186;p22"/>
          <p:cNvSpPr/>
          <p:nvPr/>
        </p:nvSpPr>
        <p:spPr>
          <a:xfrm>
            <a:off x="4681330" y="1789113"/>
            <a:ext cx="3927945" cy="1874915"/>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7" name="Google Shape;187;p22"/>
          <p:cNvSpPr txBox="1"/>
          <p:nvPr/>
        </p:nvSpPr>
        <p:spPr>
          <a:xfrm>
            <a:off x="4854847" y="2000094"/>
            <a:ext cx="3570886" cy="1477328"/>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Post solar field inspection requirements online, detailing the inspection process and what inspectors will review </a:t>
            </a:r>
            <a:endParaRPr/>
          </a:p>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(10 points)</a:t>
            </a:r>
            <a:endParaRPr/>
          </a:p>
        </p:txBody>
      </p:sp>
      <p:sp>
        <p:nvSpPr>
          <p:cNvPr id="188" name="Google Shape;188;p22"/>
          <p:cNvSpPr/>
          <p:nvPr/>
        </p:nvSpPr>
        <p:spPr>
          <a:xfrm>
            <a:off x="4677681" y="3779879"/>
            <a:ext cx="3564619" cy="1845386"/>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 name="Google Shape;189;p22"/>
          <p:cNvSpPr txBox="1"/>
          <p:nvPr/>
        </p:nvSpPr>
        <p:spPr>
          <a:xfrm>
            <a:off x="4863754" y="3963908"/>
            <a:ext cx="3192472" cy="1477328"/>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Demonstrate pathway for instant/automatic approval of residential rooftop solar PV systems (e.g., SolarAPP+) (20 points)</a:t>
            </a:r>
            <a:endParaRPr/>
          </a:p>
        </p:txBody>
      </p:sp>
      <p:sp>
        <p:nvSpPr>
          <p:cNvPr id="190" name="Google Shape;190;p22"/>
          <p:cNvSpPr/>
          <p:nvPr/>
        </p:nvSpPr>
        <p:spPr>
          <a:xfrm>
            <a:off x="134836" y="3779879"/>
            <a:ext cx="4360964" cy="1526652"/>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1" name="Google Shape;191;p22"/>
          <p:cNvSpPr txBox="1"/>
          <p:nvPr/>
        </p:nvSpPr>
        <p:spPr>
          <a:xfrm>
            <a:off x="283495" y="3943040"/>
            <a:ext cx="4063645" cy="1200329"/>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Post solar field inspection requirements or checklist online, detailing the inspection process and what inspectors will review (10 points)</a:t>
            </a:r>
            <a:endParaRPr/>
          </a:p>
        </p:txBody>
      </p:sp>
      <p:pic>
        <p:nvPicPr>
          <p:cNvPr id="192" name="Google Shape;192;p22" descr="A picture containing solar cell, sky, outdoor object, outdoor&#10;&#10;Description automatically generated"/>
          <p:cNvPicPr preferRelativeResize="0"/>
          <p:nvPr/>
        </p:nvPicPr>
        <p:blipFill rotWithShape="1">
          <a:blip r:embed="rId3">
            <a:alphaModFix/>
          </a:blip>
          <a:srcRect/>
          <a:stretch/>
        </p:blipFill>
        <p:spPr>
          <a:xfrm>
            <a:off x="8853250" y="1654092"/>
            <a:ext cx="3140555" cy="1771816"/>
          </a:xfrm>
          <a:prstGeom prst="rect">
            <a:avLst/>
          </a:prstGeom>
          <a:noFill/>
          <a:ln>
            <a:noFill/>
          </a:ln>
          <a:effectLst>
            <a:outerShdw blurRad="292100" dist="139700" dir="2700000" algn="tl" rotWithShape="0">
              <a:srgbClr val="333333">
                <a:alpha val="64313"/>
              </a:srgbClr>
            </a:outerShdw>
          </a:effectLst>
        </p:spPr>
      </p:pic>
      <p:pic>
        <p:nvPicPr>
          <p:cNvPr id="193" name="Google Shape;193;p22" descr="A picture containing sky, outdoor, person&#10;&#10;Description automatically generated"/>
          <p:cNvPicPr preferRelativeResize="0"/>
          <p:nvPr/>
        </p:nvPicPr>
        <p:blipFill rotWithShape="1">
          <a:blip r:embed="rId4">
            <a:alphaModFix/>
          </a:blip>
          <a:srcRect/>
          <a:stretch/>
        </p:blipFill>
        <p:spPr>
          <a:xfrm>
            <a:off x="8826733" y="3560450"/>
            <a:ext cx="3192472" cy="2128315"/>
          </a:xfrm>
          <a:prstGeom prst="rect">
            <a:avLst/>
          </a:prstGeom>
          <a:noFill/>
          <a:ln>
            <a:noFill/>
          </a:ln>
          <a:effectLst>
            <a:outerShdw blurRad="292100" dist="139700" dir="2700000" algn="tl" rotWithShape="0">
              <a:srgbClr val="333333">
                <a:alpha val="64313"/>
              </a:srgbClr>
            </a:outerShdw>
          </a:effectLst>
        </p:spPr>
      </p:pic>
      <p:sp>
        <p:nvSpPr>
          <p:cNvPr id="194" name="Google Shape;194;p22"/>
          <p:cNvSpPr txBox="1"/>
          <p:nvPr/>
        </p:nvSpPr>
        <p:spPr>
          <a:xfrm>
            <a:off x="9809481" y="5688765"/>
            <a:ext cx="3088637"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Source: Greater Cincinnati Energy Alliance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5"/>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
        <p:nvSpPr>
          <p:cNvPr id="200" name="Google Shape;200;p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a:t>Kennedale, TX (SolSmart Silver)</a:t>
            </a:r>
            <a:endParaRPr/>
          </a:p>
        </p:txBody>
      </p:sp>
      <p:pic>
        <p:nvPicPr>
          <p:cNvPr id="201" name="Google Shape;201;p5"/>
          <p:cNvPicPr preferRelativeResize="0"/>
          <p:nvPr/>
        </p:nvPicPr>
        <p:blipFill rotWithShape="1">
          <a:blip r:embed="rId3">
            <a:alphaModFix/>
          </a:blip>
          <a:srcRect l="29098" t="16081" r="29558" b="21562"/>
          <a:stretch/>
        </p:blipFill>
        <p:spPr>
          <a:xfrm>
            <a:off x="3545633" y="1709765"/>
            <a:ext cx="4955746" cy="4057583"/>
          </a:xfrm>
          <a:prstGeom prst="rect">
            <a:avLst/>
          </a:prstGeom>
          <a:noFill/>
          <a:ln>
            <a:noFill/>
          </a:ln>
          <a:effectLst>
            <a:outerShdw blurRad="368300" dist="152400" dir="2700000">
              <a:srgbClr val="000000">
                <a:alpha val="35000"/>
              </a:srgbClr>
            </a:outerShdw>
          </a:effectLst>
        </p:spPr>
      </p:pic>
      <p:sp>
        <p:nvSpPr>
          <p:cNvPr id="202" name="Google Shape;202;p5"/>
          <p:cNvSpPr txBox="1"/>
          <p:nvPr/>
        </p:nvSpPr>
        <p:spPr>
          <a:xfrm>
            <a:off x="9140890" y="5633403"/>
            <a:ext cx="3048000"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Solar-Panel Application (cityofkennedale.com)</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3"/>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208" name="Google Shape;20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Arial"/>
              <a:buNone/>
            </a:pPr>
            <a:r>
              <a:rPr lang="en-US"/>
              <a:t>Planning &amp; Zoning Category</a:t>
            </a:r>
            <a:endParaRPr/>
          </a:p>
        </p:txBody>
      </p:sp>
      <p:sp>
        <p:nvSpPr>
          <p:cNvPr id="209" name="Google Shape;209;p23"/>
          <p:cNvSpPr txBox="1">
            <a:spLocks noGrp="1"/>
          </p:cNvSpPr>
          <p:nvPr>
            <p:ph type="body" idx="1"/>
          </p:nvPr>
        </p:nvSpPr>
        <p:spPr>
          <a:xfrm>
            <a:off x="763551" y="1522377"/>
            <a:ext cx="3808449" cy="827123"/>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2800"/>
              <a:buNone/>
            </a:pPr>
            <a:r>
              <a:rPr lang="en-US" sz="2400" b="1" u="sng">
                <a:latin typeface="Arial"/>
                <a:ea typeface="Arial"/>
                <a:cs typeface="Arial"/>
                <a:sym typeface="Arial"/>
              </a:rPr>
              <a:t>26 criteria including</a:t>
            </a:r>
            <a:r>
              <a:rPr lang="en-US" sz="2400" b="1">
                <a:latin typeface="Arial"/>
                <a:ea typeface="Arial"/>
                <a:cs typeface="Arial"/>
                <a:sym typeface="Arial"/>
              </a:rPr>
              <a:t>:</a:t>
            </a:r>
            <a:endParaRPr/>
          </a:p>
        </p:txBody>
      </p:sp>
      <p:sp>
        <p:nvSpPr>
          <p:cNvPr id="210" name="Google Shape;210;p23"/>
          <p:cNvSpPr/>
          <p:nvPr/>
        </p:nvSpPr>
        <p:spPr>
          <a:xfrm>
            <a:off x="989245" y="2226276"/>
            <a:ext cx="3506555" cy="1526652"/>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1" name="Google Shape;211;p23"/>
          <p:cNvSpPr txBox="1"/>
          <p:nvPr/>
        </p:nvSpPr>
        <p:spPr>
          <a:xfrm>
            <a:off x="1193011" y="2329399"/>
            <a:ext cx="3099021" cy="1323439"/>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Review zoning code to identify restrictions that prohibit solar PV.</a:t>
            </a:r>
            <a:endParaRPr/>
          </a:p>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(Pre-requisite, 0 points)</a:t>
            </a:r>
            <a:endParaRPr/>
          </a:p>
        </p:txBody>
      </p:sp>
      <p:sp>
        <p:nvSpPr>
          <p:cNvPr id="212" name="Google Shape;212;p23"/>
          <p:cNvSpPr/>
          <p:nvPr/>
        </p:nvSpPr>
        <p:spPr>
          <a:xfrm>
            <a:off x="4681331" y="1878013"/>
            <a:ext cx="3560970" cy="1874915"/>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3" name="Google Shape;213;p23"/>
          <p:cNvSpPr txBox="1"/>
          <p:nvPr/>
        </p:nvSpPr>
        <p:spPr>
          <a:xfrm>
            <a:off x="4854847" y="2088995"/>
            <a:ext cx="3201379" cy="1477328"/>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Establish specific solar PV goals, metrics, and strategies in the most current local government plans</a:t>
            </a:r>
            <a:endParaRPr/>
          </a:p>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(10 points)</a:t>
            </a:r>
            <a:endParaRPr/>
          </a:p>
        </p:txBody>
      </p:sp>
      <p:sp>
        <p:nvSpPr>
          <p:cNvPr id="214" name="Google Shape;214;p23"/>
          <p:cNvSpPr/>
          <p:nvPr/>
        </p:nvSpPr>
        <p:spPr>
          <a:xfrm>
            <a:off x="4677681" y="3868779"/>
            <a:ext cx="3564619" cy="1845386"/>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5" name="Google Shape;215;p23"/>
          <p:cNvSpPr txBox="1"/>
          <p:nvPr/>
        </p:nvSpPr>
        <p:spPr>
          <a:xfrm>
            <a:off x="4863754" y="4052810"/>
            <a:ext cx="3192472" cy="1477328"/>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Ensure that large-scale solar PV can be “co-located” with agricultural uses such as grazing, apiaries, or crops (agrivoltaics) (5 points)</a:t>
            </a:r>
            <a:endParaRPr/>
          </a:p>
        </p:txBody>
      </p:sp>
      <p:sp>
        <p:nvSpPr>
          <p:cNvPr id="216" name="Google Shape;216;p23"/>
          <p:cNvSpPr/>
          <p:nvPr/>
        </p:nvSpPr>
        <p:spPr>
          <a:xfrm>
            <a:off x="838200" y="3868779"/>
            <a:ext cx="3657599" cy="1300121"/>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7" name="Google Shape;217;p23"/>
          <p:cNvSpPr txBox="1"/>
          <p:nvPr/>
        </p:nvSpPr>
        <p:spPr>
          <a:xfrm>
            <a:off x="989245" y="4052808"/>
            <a:ext cx="3357895" cy="923330"/>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Codify that rooftop solar PV is explicitly allowed “by-right” in all major zones (10 points)</a:t>
            </a:r>
            <a:endParaRPr/>
          </a:p>
        </p:txBody>
      </p:sp>
      <p:pic>
        <p:nvPicPr>
          <p:cNvPr id="218" name="Google Shape;218;p23"/>
          <p:cNvPicPr preferRelativeResize="0"/>
          <p:nvPr/>
        </p:nvPicPr>
        <p:blipFill rotWithShape="1">
          <a:blip r:embed="rId3">
            <a:alphaModFix/>
          </a:blip>
          <a:srcRect/>
          <a:stretch/>
        </p:blipFill>
        <p:spPr>
          <a:xfrm>
            <a:off x="8545216" y="3853817"/>
            <a:ext cx="3215506" cy="1936112"/>
          </a:xfrm>
          <a:prstGeom prst="rect">
            <a:avLst/>
          </a:prstGeom>
          <a:noFill/>
          <a:ln>
            <a:noFill/>
          </a:ln>
          <a:effectLst>
            <a:outerShdw blurRad="292100" dist="139700" dir="2700000" algn="tl" rotWithShape="0">
              <a:srgbClr val="333333">
                <a:alpha val="64313"/>
              </a:srgbClr>
            </a:outerShdw>
          </a:effectLst>
        </p:spPr>
      </p:pic>
      <p:pic>
        <p:nvPicPr>
          <p:cNvPr id="219" name="Google Shape;219;p23"/>
          <p:cNvPicPr preferRelativeResize="0"/>
          <p:nvPr/>
        </p:nvPicPr>
        <p:blipFill rotWithShape="1">
          <a:blip r:embed="rId4">
            <a:alphaModFix/>
          </a:blip>
          <a:srcRect/>
          <a:stretch/>
        </p:blipFill>
        <p:spPr>
          <a:xfrm>
            <a:off x="8373382" y="1522743"/>
            <a:ext cx="3635375" cy="245845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7"/>
          <p:cNvSpPr txBox="1">
            <a:spLocks noGrp="1"/>
          </p:cNvSpPr>
          <p:nvPr>
            <p:ph type="title"/>
          </p:nvPr>
        </p:nvSpPr>
        <p:spPr>
          <a:xfrm>
            <a:off x="682552" y="504927"/>
            <a:ext cx="10515600" cy="749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1800"/>
              <a:buNone/>
            </a:pPr>
            <a:r>
              <a:rPr lang="en-US" sz="4000" dirty="0">
                <a:latin typeface="Arial"/>
                <a:ea typeface="Arial"/>
                <a:cs typeface="Arial"/>
                <a:sym typeface="Arial"/>
              </a:rPr>
              <a:t>Lewisville, TX (SolSmart Bronze)</a:t>
            </a:r>
            <a:endParaRPr dirty="0"/>
          </a:p>
        </p:txBody>
      </p:sp>
      <p:pic>
        <p:nvPicPr>
          <p:cNvPr id="227" name="Google Shape;227;p7"/>
          <p:cNvPicPr preferRelativeResize="0"/>
          <p:nvPr/>
        </p:nvPicPr>
        <p:blipFill rotWithShape="1">
          <a:blip r:embed="rId3">
            <a:alphaModFix/>
          </a:blip>
          <a:srcRect/>
          <a:stretch/>
        </p:blipFill>
        <p:spPr>
          <a:xfrm>
            <a:off x="10817352" y="283464"/>
            <a:ext cx="1220929" cy="719889"/>
          </a:xfrm>
          <a:prstGeom prst="rect">
            <a:avLst/>
          </a:prstGeom>
          <a:noFill/>
          <a:ln>
            <a:noFill/>
          </a:ln>
        </p:spPr>
      </p:pic>
      <p:pic>
        <p:nvPicPr>
          <p:cNvPr id="3" name="Picture 2">
            <a:extLst>
              <a:ext uri="{FF2B5EF4-FFF2-40B4-BE49-F238E27FC236}">
                <a16:creationId xmlns:a16="http://schemas.microsoft.com/office/drawing/2014/main" id="{FC1C9B36-3E91-47BC-C030-9891452C0DBC}"/>
              </a:ext>
            </a:extLst>
          </p:cNvPr>
          <p:cNvPicPr>
            <a:picLocks noChangeAspect="1"/>
          </p:cNvPicPr>
          <p:nvPr/>
        </p:nvPicPr>
        <p:blipFill>
          <a:blip r:embed="rId4"/>
          <a:stretch>
            <a:fillRect/>
          </a:stretch>
        </p:blipFill>
        <p:spPr>
          <a:xfrm>
            <a:off x="173091" y="1445478"/>
            <a:ext cx="3894006" cy="5048583"/>
          </a:xfrm>
          <a:prstGeom prst="rect">
            <a:avLst/>
          </a:prstGeom>
        </p:spPr>
      </p:pic>
      <p:pic>
        <p:nvPicPr>
          <p:cNvPr id="5" name="Picture 4">
            <a:extLst>
              <a:ext uri="{FF2B5EF4-FFF2-40B4-BE49-F238E27FC236}">
                <a16:creationId xmlns:a16="http://schemas.microsoft.com/office/drawing/2014/main" id="{6927674D-7759-EE24-A0CF-449EA3B13E2C}"/>
              </a:ext>
            </a:extLst>
          </p:cNvPr>
          <p:cNvPicPr>
            <a:picLocks noChangeAspect="1"/>
          </p:cNvPicPr>
          <p:nvPr/>
        </p:nvPicPr>
        <p:blipFill rotWithShape="1">
          <a:blip r:embed="rId5"/>
          <a:srcRect l="114" r="817" b="-53"/>
          <a:stretch/>
        </p:blipFill>
        <p:spPr>
          <a:xfrm>
            <a:off x="4015065" y="1254226"/>
            <a:ext cx="4023751" cy="5305952"/>
          </a:xfrm>
          <a:prstGeom prst="rect">
            <a:avLst/>
          </a:prstGeom>
        </p:spPr>
      </p:pic>
      <p:pic>
        <p:nvPicPr>
          <p:cNvPr id="7" name="Picture 6">
            <a:extLst>
              <a:ext uri="{FF2B5EF4-FFF2-40B4-BE49-F238E27FC236}">
                <a16:creationId xmlns:a16="http://schemas.microsoft.com/office/drawing/2014/main" id="{AB14B875-2512-3D2A-88F9-FEB663266E4D}"/>
              </a:ext>
            </a:extLst>
          </p:cNvPr>
          <p:cNvPicPr>
            <a:picLocks noChangeAspect="1"/>
          </p:cNvPicPr>
          <p:nvPr/>
        </p:nvPicPr>
        <p:blipFill rotWithShape="1">
          <a:blip r:embed="rId6"/>
          <a:srcRect l="1340" r="2949" b="2332"/>
          <a:stretch/>
        </p:blipFill>
        <p:spPr>
          <a:xfrm>
            <a:off x="8130611" y="1445478"/>
            <a:ext cx="3939448" cy="51113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1128484" y="1965634"/>
            <a:ext cx="9935032" cy="2522392"/>
          </a:xfrm>
          <a:prstGeom prst="roundRect">
            <a:avLst>
              <a:gd name="adj" fmla="val 16667"/>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5" name="Google Shape;105;p2"/>
          <p:cNvSpPr txBox="1">
            <a:spLocks noGrp="1"/>
          </p:cNvSpPr>
          <p:nvPr>
            <p:ph type="body" idx="1"/>
          </p:nvPr>
        </p:nvSpPr>
        <p:spPr>
          <a:xfrm>
            <a:off x="1673547" y="2092626"/>
            <a:ext cx="8509004" cy="2268408"/>
          </a:xfrm>
          <a:prstGeom prst="rect">
            <a:avLst/>
          </a:prstGeom>
          <a:noFill/>
          <a:ln>
            <a:noFill/>
          </a:ln>
        </p:spPr>
        <p:txBody>
          <a:bodyPr spcFirstLastPara="1" wrap="square" lIns="91425" tIns="45700" rIns="91425" bIns="45700" anchor="t" anchorCtr="0">
            <a:normAutofit fontScale="92500" lnSpcReduction="20000"/>
          </a:bodyPr>
          <a:lstStyle/>
          <a:p>
            <a:pPr marL="457200" lvl="0" indent="-406400" algn="l" rtl="0">
              <a:lnSpc>
                <a:spcPct val="90000"/>
              </a:lnSpc>
              <a:spcBef>
                <a:spcPts val="1000"/>
              </a:spcBef>
              <a:spcAft>
                <a:spcPts val="0"/>
              </a:spcAft>
              <a:buClr>
                <a:schemeClr val="bg1"/>
              </a:buClr>
              <a:buSzPts val="2800"/>
              <a:buFont typeface="Arial"/>
              <a:buChar char="•"/>
            </a:pPr>
            <a:r>
              <a:rPr lang="en-US">
                <a:solidFill>
                  <a:schemeClr val="lt1"/>
                </a:solidFill>
              </a:rPr>
              <a:t>Welcome &amp; Introductions</a:t>
            </a:r>
          </a:p>
          <a:p>
            <a:pPr marL="457200" lvl="0" indent="-406400" algn="l" rtl="0">
              <a:lnSpc>
                <a:spcPct val="90000"/>
              </a:lnSpc>
              <a:spcBef>
                <a:spcPts val="1000"/>
              </a:spcBef>
              <a:spcAft>
                <a:spcPts val="0"/>
              </a:spcAft>
              <a:buClr>
                <a:schemeClr val="bg1"/>
              </a:buClr>
              <a:buSzPts val="2800"/>
              <a:buFont typeface="Arial"/>
              <a:buChar char="•"/>
            </a:pPr>
            <a:r>
              <a:rPr lang="en-US">
                <a:solidFill>
                  <a:schemeClr val="lt1"/>
                </a:solidFill>
              </a:rPr>
              <a:t>About SolSmart</a:t>
            </a:r>
          </a:p>
          <a:p>
            <a:pPr marL="457200" lvl="0" indent="-406400" algn="l" rtl="0">
              <a:lnSpc>
                <a:spcPct val="90000"/>
              </a:lnSpc>
              <a:spcBef>
                <a:spcPts val="1000"/>
              </a:spcBef>
              <a:spcAft>
                <a:spcPts val="0"/>
              </a:spcAft>
              <a:buClr>
                <a:schemeClr val="bg1"/>
              </a:buClr>
              <a:buSzPts val="2800"/>
              <a:buFont typeface="Arial"/>
              <a:buChar char="•"/>
            </a:pPr>
            <a:r>
              <a:rPr lang="en-US">
                <a:solidFill>
                  <a:schemeClr val="lt1"/>
                </a:solidFill>
              </a:rPr>
              <a:t>Overview of Solar Best Practices</a:t>
            </a:r>
          </a:p>
          <a:p>
            <a:pPr marL="457200" lvl="0" indent="-406400" algn="l" rtl="0">
              <a:lnSpc>
                <a:spcPct val="90000"/>
              </a:lnSpc>
              <a:spcBef>
                <a:spcPts val="1000"/>
              </a:spcBef>
              <a:spcAft>
                <a:spcPts val="0"/>
              </a:spcAft>
              <a:buClr>
                <a:schemeClr val="bg1"/>
              </a:buClr>
              <a:buSzPts val="2800"/>
              <a:buFont typeface="Arial"/>
              <a:buChar char="•"/>
            </a:pPr>
            <a:r>
              <a:rPr lang="en-US">
                <a:solidFill>
                  <a:schemeClr val="lt1"/>
                </a:solidFill>
              </a:rPr>
              <a:t>Upcoming NCTCOG Cohort Opportunity</a:t>
            </a:r>
            <a:endParaRPr>
              <a:solidFill>
                <a:schemeClr val="lt1"/>
              </a:solidFill>
            </a:endParaRPr>
          </a:p>
          <a:p>
            <a:pPr marL="457200" lvl="0" indent="-406400" algn="l" rtl="0">
              <a:lnSpc>
                <a:spcPct val="90000"/>
              </a:lnSpc>
              <a:spcBef>
                <a:spcPts val="1000"/>
              </a:spcBef>
              <a:spcAft>
                <a:spcPts val="0"/>
              </a:spcAft>
              <a:buClr>
                <a:schemeClr val="bg1"/>
              </a:buClr>
              <a:buSzPts val="2800"/>
              <a:buFont typeface="Arial"/>
              <a:buChar char="•"/>
            </a:pPr>
            <a:r>
              <a:rPr lang="en-US">
                <a:solidFill>
                  <a:schemeClr val="lt1"/>
                </a:solidFill>
              </a:rPr>
              <a:t>Ask Us Anything</a:t>
            </a:r>
            <a:endParaRPr>
              <a:solidFill>
                <a:schemeClr val="lt1"/>
              </a:solidFill>
            </a:endParaRPr>
          </a:p>
        </p:txBody>
      </p:sp>
      <p:sp>
        <p:nvSpPr>
          <p:cNvPr id="106" name="Google Shape;106;p2"/>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107" name="Google Shape;10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Arial"/>
              <a:buNone/>
            </a:pPr>
            <a:r>
              <a:rPr lang="en-US"/>
              <a:t>What We’ll Share Today</a:t>
            </a:r>
            <a:endParaRPr/>
          </a:p>
        </p:txBody>
      </p:sp>
    </p:spTree>
    <p:extLst>
      <p:ext uri="{BB962C8B-B14F-4D97-AF65-F5344CB8AC3E}">
        <p14:creationId xmlns:p14="http://schemas.microsoft.com/office/powerpoint/2010/main" val="1363050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4"/>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236" name="Google Shape;23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Arial"/>
              <a:buNone/>
            </a:pPr>
            <a:r>
              <a:rPr lang="en-US"/>
              <a:t>Government Operations Category</a:t>
            </a:r>
            <a:endParaRPr/>
          </a:p>
        </p:txBody>
      </p:sp>
      <p:sp>
        <p:nvSpPr>
          <p:cNvPr id="237" name="Google Shape;237;p24"/>
          <p:cNvSpPr txBox="1">
            <a:spLocks noGrp="1"/>
          </p:cNvSpPr>
          <p:nvPr>
            <p:ph type="body" idx="1"/>
          </p:nvPr>
        </p:nvSpPr>
        <p:spPr>
          <a:xfrm>
            <a:off x="763551" y="1522377"/>
            <a:ext cx="3808449" cy="827123"/>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2800"/>
              <a:buNone/>
            </a:pPr>
            <a:r>
              <a:rPr lang="en-US" sz="2400" b="1" u="sng"/>
              <a:t>14</a:t>
            </a:r>
            <a:r>
              <a:rPr lang="en-US" sz="2400" b="1" u="sng">
                <a:latin typeface="Arial"/>
                <a:ea typeface="Arial"/>
                <a:cs typeface="Arial"/>
                <a:sym typeface="Arial"/>
              </a:rPr>
              <a:t> criteria including</a:t>
            </a:r>
            <a:r>
              <a:rPr lang="en-US" sz="2400" b="1">
                <a:latin typeface="Arial"/>
                <a:ea typeface="Arial"/>
                <a:cs typeface="Arial"/>
                <a:sym typeface="Arial"/>
              </a:rPr>
              <a:t>:</a:t>
            </a:r>
            <a:endParaRPr/>
          </a:p>
        </p:txBody>
      </p:sp>
      <p:sp>
        <p:nvSpPr>
          <p:cNvPr id="238" name="Google Shape;238;p24"/>
          <p:cNvSpPr/>
          <p:nvPr/>
        </p:nvSpPr>
        <p:spPr>
          <a:xfrm>
            <a:off x="989245" y="2226276"/>
            <a:ext cx="3506555" cy="1526652"/>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9" name="Google Shape;239;p24"/>
          <p:cNvSpPr txBox="1"/>
          <p:nvPr/>
        </p:nvSpPr>
        <p:spPr>
          <a:xfrm>
            <a:off x="1155700" y="2342099"/>
            <a:ext cx="3187133" cy="1323439"/>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Install solar on local government facility or controlled land</a:t>
            </a:r>
            <a:endParaRPr/>
          </a:p>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(Pre-requisite, 20 points)</a:t>
            </a:r>
            <a:endParaRPr/>
          </a:p>
        </p:txBody>
      </p:sp>
      <p:sp>
        <p:nvSpPr>
          <p:cNvPr id="240" name="Google Shape;240;p24"/>
          <p:cNvSpPr/>
          <p:nvPr/>
        </p:nvSpPr>
        <p:spPr>
          <a:xfrm>
            <a:off x="4681331" y="1878013"/>
            <a:ext cx="3560970" cy="1874915"/>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1" name="Google Shape;241;p24"/>
          <p:cNvSpPr txBox="1"/>
          <p:nvPr/>
        </p:nvSpPr>
        <p:spPr>
          <a:xfrm>
            <a:off x="4854847" y="2088996"/>
            <a:ext cx="3201379" cy="1477328"/>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Coordinate with regional orgs and/or local governments to engage utilities on advancing solar policies such as…</a:t>
            </a:r>
            <a:endParaRPr/>
          </a:p>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(10 points)</a:t>
            </a:r>
            <a:endParaRPr/>
          </a:p>
        </p:txBody>
      </p:sp>
      <p:sp>
        <p:nvSpPr>
          <p:cNvPr id="242" name="Google Shape;242;p24"/>
          <p:cNvSpPr/>
          <p:nvPr/>
        </p:nvSpPr>
        <p:spPr>
          <a:xfrm>
            <a:off x="4677680" y="3868779"/>
            <a:ext cx="3774557" cy="1936112"/>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3" name="Google Shape;243;p24"/>
          <p:cNvSpPr txBox="1"/>
          <p:nvPr/>
        </p:nvSpPr>
        <p:spPr>
          <a:xfrm>
            <a:off x="4855803" y="4005838"/>
            <a:ext cx="3433427" cy="1661993"/>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Arial"/>
                <a:ea typeface="Arial"/>
                <a:cs typeface="Arial"/>
                <a:sym typeface="Arial"/>
              </a:rPr>
              <a:t>Discuss community goals for solar PV, net metering, community solar, and/or interconnection processes with the local utility and explore areas for future collaboration (10 points)</a:t>
            </a:r>
            <a:endParaRPr/>
          </a:p>
        </p:txBody>
      </p:sp>
      <p:sp>
        <p:nvSpPr>
          <p:cNvPr id="244" name="Google Shape;244;p24"/>
          <p:cNvSpPr/>
          <p:nvPr/>
        </p:nvSpPr>
        <p:spPr>
          <a:xfrm>
            <a:off x="838200" y="3868779"/>
            <a:ext cx="3657599" cy="1799052"/>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5" name="Google Shape;245;p24"/>
          <p:cNvSpPr txBox="1"/>
          <p:nvPr/>
        </p:nvSpPr>
        <p:spPr>
          <a:xfrm>
            <a:off x="989245" y="4037642"/>
            <a:ext cx="3357895" cy="1477328"/>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Procure solar energy for municipal operations through an offsite physical PPA, virtual PPA, green tariff or similar structure (10 points)</a:t>
            </a:r>
            <a:endParaRPr/>
          </a:p>
        </p:txBody>
      </p:sp>
      <p:pic>
        <p:nvPicPr>
          <p:cNvPr id="246" name="Google Shape;246;p24"/>
          <p:cNvPicPr preferRelativeResize="0"/>
          <p:nvPr/>
        </p:nvPicPr>
        <p:blipFill rotWithShape="1">
          <a:blip r:embed="rId3">
            <a:alphaModFix/>
          </a:blip>
          <a:srcRect l="8892" t="31203" r="50653" b="8178"/>
          <a:stretch/>
        </p:blipFill>
        <p:spPr>
          <a:xfrm>
            <a:off x="8625753" y="2342099"/>
            <a:ext cx="3224125" cy="2796176"/>
          </a:xfrm>
          <a:prstGeom prst="rect">
            <a:avLst/>
          </a:prstGeom>
          <a:noFill/>
          <a:ln>
            <a:noFill/>
          </a:ln>
          <a:effectLst>
            <a:outerShdw blurRad="292100" dist="139700" dir="2700000" algn="tl" rotWithShape="0">
              <a:srgbClr val="333333">
                <a:alpha val="64313"/>
              </a:srgbClr>
            </a:outerShdw>
          </a:effectLst>
        </p:spPr>
      </p:pic>
      <p:sp>
        <p:nvSpPr>
          <p:cNvPr id="247" name="Google Shape;247;p24"/>
          <p:cNvSpPr txBox="1"/>
          <p:nvPr/>
        </p:nvSpPr>
        <p:spPr>
          <a:xfrm>
            <a:off x="9115147" y="5138275"/>
            <a:ext cx="2829751"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Credit: RMI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9"/>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
        <p:nvSpPr>
          <p:cNvPr id="253" name="Google Shape;253;p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sz="4000"/>
              <a:t>Cedar Hill, TX</a:t>
            </a:r>
            <a:r>
              <a:rPr lang="en-US" sz="4000">
                <a:latin typeface="Arial"/>
                <a:ea typeface="Arial"/>
                <a:cs typeface="Arial"/>
                <a:sym typeface="Arial"/>
              </a:rPr>
              <a:t> (SolSmart Gold)</a:t>
            </a:r>
            <a:endParaRPr sz="4000"/>
          </a:p>
        </p:txBody>
      </p:sp>
      <p:pic>
        <p:nvPicPr>
          <p:cNvPr id="3" name="Picture 2">
            <a:extLst>
              <a:ext uri="{FF2B5EF4-FFF2-40B4-BE49-F238E27FC236}">
                <a16:creationId xmlns:a16="http://schemas.microsoft.com/office/drawing/2014/main" id="{D7B97BA5-B5D3-7C5F-5ACE-9F39D3BBC62D}"/>
              </a:ext>
            </a:extLst>
          </p:cNvPr>
          <p:cNvPicPr>
            <a:picLocks noChangeAspect="1"/>
          </p:cNvPicPr>
          <p:nvPr/>
        </p:nvPicPr>
        <p:blipFill>
          <a:blip r:embed="rId3"/>
          <a:stretch>
            <a:fillRect/>
          </a:stretch>
        </p:blipFill>
        <p:spPr>
          <a:xfrm>
            <a:off x="4491450" y="2211616"/>
            <a:ext cx="7396002" cy="2913576"/>
          </a:xfrm>
          <a:prstGeom prst="rect">
            <a:avLst/>
          </a:prstGeom>
          <a:ln>
            <a:solidFill>
              <a:schemeClr val="bg1">
                <a:lumMod val="75000"/>
              </a:schemeClr>
            </a:solidFill>
          </a:ln>
        </p:spPr>
      </p:pic>
      <p:pic>
        <p:nvPicPr>
          <p:cNvPr id="3074" name="Picture 2">
            <a:extLst>
              <a:ext uri="{FF2B5EF4-FFF2-40B4-BE49-F238E27FC236}">
                <a16:creationId xmlns:a16="http://schemas.microsoft.com/office/drawing/2014/main" id="{58FFF25D-C032-94DE-6528-730A75471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00" y="2211616"/>
            <a:ext cx="4303653" cy="2908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5"/>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
        <p:nvSpPr>
          <p:cNvPr id="261" name="Google Shape;261;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Arial"/>
              <a:buNone/>
            </a:pPr>
            <a:r>
              <a:rPr lang="en-US"/>
              <a:t>Community Engagement Category</a:t>
            </a:r>
            <a:endParaRPr/>
          </a:p>
        </p:txBody>
      </p:sp>
      <p:sp>
        <p:nvSpPr>
          <p:cNvPr id="262" name="Google Shape;262;p25"/>
          <p:cNvSpPr txBox="1">
            <a:spLocks noGrp="1"/>
          </p:cNvSpPr>
          <p:nvPr>
            <p:ph type="body" idx="1"/>
          </p:nvPr>
        </p:nvSpPr>
        <p:spPr>
          <a:xfrm>
            <a:off x="763551" y="1522377"/>
            <a:ext cx="3808449" cy="827123"/>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2800"/>
              <a:buNone/>
            </a:pPr>
            <a:r>
              <a:rPr lang="en-US" sz="2400" b="1" u="sng"/>
              <a:t>13</a:t>
            </a:r>
            <a:r>
              <a:rPr lang="en-US" sz="2400" b="1" u="sng">
                <a:latin typeface="Arial"/>
                <a:ea typeface="Arial"/>
                <a:cs typeface="Arial"/>
                <a:sym typeface="Arial"/>
              </a:rPr>
              <a:t> criteria including</a:t>
            </a:r>
            <a:r>
              <a:rPr lang="en-US" sz="2400" b="1">
                <a:latin typeface="Arial"/>
                <a:ea typeface="Arial"/>
                <a:cs typeface="Arial"/>
                <a:sym typeface="Arial"/>
              </a:rPr>
              <a:t>:</a:t>
            </a:r>
            <a:endParaRPr/>
          </a:p>
        </p:txBody>
      </p:sp>
      <p:sp>
        <p:nvSpPr>
          <p:cNvPr id="263" name="Google Shape;263;p25"/>
          <p:cNvSpPr/>
          <p:nvPr/>
        </p:nvSpPr>
        <p:spPr>
          <a:xfrm>
            <a:off x="320419" y="2214120"/>
            <a:ext cx="3906348" cy="2166494"/>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4" name="Google Shape;264;p25"/>
          <p:cNvSpPr txBox="1"/>
          <p:nvPr/>
        </p:nvSpPr>
        <p:spPr>
          <a:xfrm>
            <a:off x="480871" y="2335565"/>
            <a:ext cx="3577945" cy="1923604"/>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Arial"/>
                <a:ea typeface="Arial"/>
                <a:cs typeface="Arial"/>
                <a:sym typeface="Arial"/>
              </a:rPr>
              <a:t>Post a solar landing page on local government’s website with information that may include the community’s solar goals, educational materials and tools that promote solar</a:t>
            </a:r>
            <a:endParaRPr/>
          </a:p>
          <a:p>
            <a:pPr marL="0" marR="0" lvl="0" indent="0" algn="ctr" rtl="0">
              <a:lnSpc>
                <a:spcPct val="100000"/>
              </a:lnSpc>
              <a:spcBef>
                <a:spcPts val="0"/>
              </a:spcBef>
              <a:spcAft>
                <a:spcPts val="0"/>
              </a:spcAft>
              <a:buNone/>
            </a:pPr>
            <a:r>
              <a:rPr lang="en-US" sz="1700" b="1" i="0" u="none" strike="noStrike" cap="none">
                <a:solidFill>
                  <a:srgbClr val="000000"/>
                </a:solidFill>
                <a:latin typeface="Arial"/>
                <a:ea typeface="Arial"/>
                <a:cs typeface="Arial"/>
                <a:sym typeface="Arial"/>
              </a:rPr>
              <a:t>(Pre-requisite, 10 points)</a:t>
            </a:r>
            <a:endParaRPr/>
          </a:p>
        </p:txBody>
      </p:sp>
      <p:sp>
        <p:nvSpPr>
          <p:cNvPr id="265" name="Google Shape;265;p25"/>
          <p:cNvSpPr/>
          <p:nvPr/>
        </p:nvSpPr>
        <p:spPr>
          <a:xfrm>
            <a:off x="8466399" y="1740870"/>
            <a:ext cx="3405182" cy="1688130"/>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6" name="Google Shape;266;p25"/>
          <p:cNvSpPr txBox="1"/>
          <p:nvPr/>
        </p:nvSpPr>
        <p:spPr>
          <a:xfrm>
            <a:off x="8644499" y="1886161"/>
            <a:ext cx="3048981" cy="1400383"/>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Arial"/>
                <a:ea typeface="Arial"/>
                <a:cs typeface="Arial"/>
                <a:sym typeface="Arial"/>
              </a:rPr>
              <a:t>Distribute solar job training and career opportunities in coordination with local colleges and/or workforce development orgs (5 points)</a:t>
            </a:r>
            <a:endParaRPr/>
          </a:p>
        </p:txBody>
      </p:sp>
      <p:sp>
        <p:nvSpPr>
          <p:cNvPr id="267" name="Google Shape;267;p25"/>
          <p:cNvSpPr/>
          <p:nvPr/>
        </p:nvSpPr>
        <p:spPr>
          <a:xfrm>
            <a:off x="8466399" y="3551178"/>
            <a:ext cx="3526175" cy="2195170"/>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8" name="Google Shape;268;p25"/>
          <p:cNvSpPr txBox="1"/>
          <p:nvPr/>
        </p:nvSpPr>
        <p:spPr>
          <a:xfrm>
            <a:off x="8646552" y="3686961"/>
            <a:ext cx="3165868" cy="1923604"/>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Arial"/>
                <a:ea typeface="Arial"/>
                <a:cs typeface="Arial"/>
                <a:sym typeface="Arial"/>
              </a:rPr>
              <a:t>Establish partnerships with local CBOs to define your community’s solar equity goals, develop implementation strategies, and establish a plan for tracking and reporting on progress (20 points)</a:t>
            </a:r>
            <a:endParaRPr/>
          </a:p>
        </p:txBody>
      </p:sp>
      <p:sp>
        <p:nvSpPr>
          <p:cNvPr id="269" name="Google Shape;269;p25"/>
          <p:cNvSpPr/>
          <p:nvPr/>
        </p:nvSpPr>
        <p:spPr>
          <a:xfrm>
            <a:off x="320420" y="4596867"/>
            <a:ext cx="3906348" cy="1149481"/>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0" name="Google Shape;270;p25"/>
          <p:cNvSpPr txBox="1"/>
          <p:nvPr/>
        </p:nvSpPr>
        <p:spPr>
          <a:xfrm>
            <a:off x="480871" y="4864247"/>
            <a:ext cx="3577945" cy="615513"/>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Arial"/>
                <a:ea typeface="Arial"/>
                <a:cs typeface="Arial"/>
                <a:sym typeface="Arial"/>
              </a:rPr>
              <a:t>Support a solar information session and/or solar tour (10 points)</a:t>
            </a:r>
            <a:endParaRPr/>
          </a:p>
        </p:txBody>
      </p:sp>
      <p:pic>
        <p:nvPicPr>
          <p:cNvPr id="1026" name="Picture 2">
            <a:extLst>
              <a:ext uri="{FF2B5EF4-FFF2-40B4-BE49-F238E27FC236}">
                <a16:creationId xmlns:a16="http://schemas.microsoft.com/office/drawing/2014/main" id="{824E0B0F-F041-92EB-4926-3CD40F1D9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949" y="2371159"/>
            <a:ext cx="3981498" cy="298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6" name="Picture 5">
            <a:extLst>
              <a:ext uri="{FF2B5EF4-FFF2-40B4-BE49-F238E27FC236}">
                <a16:creationId xmlns:a16="http://schemas.microsoft.com/office/drawing/2014/main" id="{B9EE812B-4998-CAC8-0860-D4B5B2861040}"/>
              </a:ext>
            </a:extLst>
          </p:cNvPr>
          <p:cNvPicPr>
            <a:picLocks noChangeAspect="1"/>
          </p:cNvPicPr>
          <p:nvPr/>
        </p:nvPicPr>
        <p:blipFill>
          <a:blip r:embed="rId3"/>
          <a:stretch>
            <a:fillRect/>
          </a:stretch>
        </p:blipFill>
        <p:spPr>
          <a:xfrm>
            <a:off x="119125" y="1518913"/>
            <a:ext cx="6342928" cy="5073121"/>
          </a:xfrm>
          <a:prstGeom prst="rect">
            <a:avLst/>
          </a:prstGeom>
        </p:spPr>
      </p:pic>
      <p:pic>
        <p:nvPicPr>
          <p:cNvPr id="8" name="Picture 7">
            <a:extLst>
              <a:ext uri="{FF2B5EF4-FFF2-40B4-BE49-F238E27FC236}">
                <a16:creationId xmlns:a16="http://schemas.microsoft.com/office/drawing/2014/main" id="{180CD5F7-A6D6-F8DC-D8F0-16FC380434D7}"/>
              </a:ext>
            </a:extLst>
          </p:cNvPr>
          <p:cNvPicPr>
            <a:picLocks noChangeAspect="1"/>
          </p:cNvPicPr>
          <p:nvPr/>
        </p:nvPicPr>
        <p:blipFill>
          <a:blip r:embed="rId4"/>
          <a:stretch>
            <a:fillRect/>
          </a:stretch>
        </p:blipFill>
        <p:spPr>
          <a:xfrm>
            <a:off x="6941975" y="1633845"/>
            <a:ext cx="4647958" cy="4919879"/>
          </a:xfrm>
          <a:prstGeom prst="rect">
            <a:avLst/>
          </a:prstGeom>
        </p:spPr>
      </p:pic>
      <p:sp>
        <p:nvSpPr>
          <p:cNvPr id="9" name="Google Shape;277;p11">
            <a:extLst>
              <a:ext uri="{FF2B5EF4-FFF2-40B4-BE49-F238E27FC236}">
                <a16:creationId xmlns:a16="http://schemas.microsoft.com/office/drawing/2014/main" id="{AF94675F-C787-B4F8-3BF5-6B3B56C42341}"/>
              </a:ext>
            </a:extLst>
          </p:cNvPr>
          <p:cNvSpPr txBox="1">
            <a:spLocks/>
          </p:cNvSpPr>
          <p:nvPr/>
        </p:nvSpPr>
        <p:spPr>
          <a:xfrm>
            <a:off x="765110" y="102637"/>
            <a:ext cx="11122089" cy="1416276"/>
          </a:xfrm>
          <a:prstGeom prst="rect">
            <a:avLst/>
          </a:prstGeom>
          <a:solidFill>
            <a:schemeClr val="bg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A300"/>
              </a:buClr>
              <a:buSzPts val="4400"/>
              <a:buFont typeface="Helvetica Neue"/>
              <a:buNone/>
              <a:defRPr sz="4400" b="0" i="0" u="none" strike="noStrike" cap="none">
                <a:solidFill>
                  <a:srgbClr val="FFA3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ct val="111111"/>
            </a:pPr>
            <a:r>
              <a:rPr lang="en-US"/>
              <a:t>Celina, TX (SolSmart Gold)</a:t>
            </a:r>
          </a:p>
        </p:txBody>
      </p:sp>
    </p:spTree>
    <p:extLst>
      <p:ext uri="{BB962C8B-B14F-4D97-AF65-F5344CB8AC3E}">
        <p14:creationId xmlns:p14="http://schemas.microsoft.com/office/powerpoint/2010/main" val="1819510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6"/>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sp>
        <p:nvSpPr>
          <p:cNvPr id="285" name="Google Shape;28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Arial"/>
              <a:buNone/>
            </a:pPr>
            <a:r>
              <a:rPr lang="en-US"/>
              <a:t>Market Development Category</a:t>
            </a:r>
            <a:endParaRPr/>
          </a:p>
        </p:txBody>
      </p:sp>
      <p:sp>
        <p:nvSpPr>
          <p:cNvPr id="286" name="Google Shape;286;p26"/>
          <p:cNvSpPr txBox="1">
            <a:spLocks noGrp="1"/>
          </p:cNvSpPr>
          <p:nvPr>
            <p:ph type="body" idx="1"/>
          </p:nvPr>
        </p:nvSpPr>
        <p:spPr>
          <a:xfrm>
            <a:off x="763551" y="1522377"/>
            <a:ext cx="3808449" cy="827123"/>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2800"/>
              <a:buNone/>
            </a:pPr>
            <a:r>
              <a:rPr lang="en-US" sz="2400" b="1" u="sng"/>
              <a:t>10</a:t>
            </a:r>
            <a:r>
              <a:rPr lang="en-US" sz="2400" b="1" u="sng">
                <a:latin typeface="Arial"/>
                <a:ea typeface="Arial"/>
                <a:cs typeface="Arial"/>
                <a:sym typeface="Arial"/>
              </a:rPr>
              <a:t> criteria including</a:t>
            </a:r>
            <a:r>
              <a:rPr lang="en-US" sz="2400" b="1">
                <a:latin typeface="Arial"/>
                <a:ea typeface="Arial"/>
                <a:cs typeface="Arial"/>
                <a:sym typeface="Arial"/>
              </a:rPr>
              <a:t>:</a:t>
            </a:r>
            <a:endParaRPr/>
          </a:p>
        </p:txBody>
      </p:sp>
      <p:sp>
        <p:nvSpPr>
          <p:cNvPr id="287" name="Google Shape;287;p26"/>
          <p:cNvSpPr/>
          <p:nvPr/>
        </p:nvSpPr>
        <p:spPr>
          <a:xfrm>
            <a:off x="7283302" y="1757237"/>
            <a:ext cx="4588279" cy="1415333"/>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8" name="Google Shape;288;p26"/>
          <p:cNvSpPr txBox="1"/>
          <p:nvPr/>
        </p:nvSpPr>
        <p:spPr>
          <a:xfrm>
            <a:off x="7464057" y="1896657"/>
            <a:ext cx="4261322" cy="1138773"/>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Arial"/>
                <a:ea typeface="Arial"/>
                <a:cs typeface="Arial"/>
                <a:sym typeface="Arial"/>
              </a:rPr>
              <a:t>Partner with financial institutions and/or foundations to offer loans, rebates, grants, or other incentives for solar PV projects (20 points)</a:t>
            </a:r>
            <a:endParaRPr/>
          </a:p>
        </p:txBody>
      </p:sp>
      <p:sp>
        <p:nvSpPr>
          <p:cNvPr id="289" name="Google Shape;289;p26"/>
          <p:cNvSpPr/>
          <p:nvPr/>
        </p:nvSpPr>
        <p:spPr>
          <a:xfrm>
            <a:off x="6567777" y="4253948"/>
            <a:ext cx="5367131" cy="1415333"/>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0" name="Google Shape;290;p26"/>
          <p:cNvSpPr txBox="1"/>
          <p:nvPr/>
        </p:nvSpPr>
        <p:spPr>
          <a:xfrm>
            <a:off x="6728106" y="4392227"/>
            <a:ext cx="5046471" cy="1138773"/>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Arial"/>
                <a:ea typeface="Arial"/>
                <a:cs typeface="Arial"/>
                <a:sym typeface="Arial"/>
              </a:rPr>
              <a:t>Provide local incentives or locally-enabled finance (e.g., a revolving loan fund) for solar PV and/or solar PV + technologies (e.g., battery storage and/or electric vehicle charging) (20 points)</a:t>
            </a:r>
            <a:endParaRPr/>
          </a:p>
        </p:txBody>
      </p:sp>
      <p:sp>
        <p:nvSpPr>
          <p:cNvPr id="291" name="Google Shape;291;p26"/>
          <p:cNvSpPr/>
          <p:nvPr/>
        </p:nvSpPr>
        <p:spPr>
          <a:xfrm>
            <a:off x="1367704" y="2186609"/>
            <a:ext cx="3204296" cy="848822"/>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2" name="Google Shape;292;p26"/>
          <p:cNvSpPr txBox="1"/>
          <p:nvPr/>
        </p:nvSpPr>
        <p:spPr>
          <a:xfrm>
            <a:off x="1507829" y="2290403"/>
            <a:ext cx="2944925" cy="615553"/>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Arial"/>
                <a:ea typeface="Arial"/>
                <a:cs typeface="Arial"/>
                <a:sym typeface="Arial"/>
              </a:rPr>
              <a:t>Support a solarize or solar co-op campaign (20 points)</a:t>
            </a:r>
            <a:endParaRPr/>
          </a:p>
        </p:txBody>
      </p:sp>
      <p:pic>
        <p:nvPicPr>
          <p:cNvPr id="293" name="Google Shape;293;p26"/>
          <p:cNvPicPr preferRelativeResize="0"/>
          <p:nvPr/>
        </p:nvPicPr>
        <p:blipFill rotWithShape="1">
          <a:blip r:embed="rId3">
            <a:alphaModFix/>
          </a:blip>
          <a:srcRect l="11401" t="9522" r="12982" b="28026"/>
          <a:stretch/>
        </p:blipFill>
        <p:spPr>
          <a:xfrm>
            <a:off x="402823" y="3241399"/>
            <a:ext cx="5305632" cy="2464863"/>
          </a:xfrm>
          <a:prstGeom prst="rect">
            <a:avLst/>
          </a:prstGeom>
          <a:noFill/>
          <a:ln>
            <a:noFill/>
          </a:ln>
          <a:effectLst>
            <a:outerShdw blurRad="292100" dist="139700" dir="2700000" algn="tl" rotWithShape="0">
              <a:srgbClr val="333333">
                <a:alpha val="64313"/>
              </a:srgbClr>
            </a:outerShdw>
          </a:effectLst>
        </p:spPr>
      </p:pic>
      <p:sp>
        <p:nvSpPr>
          <p:cNvPr id="294" name="Google Shape;294;p26"/>
          <p:cNvSpPr/>
          <p:nvPr/>
        </p:nvSpPr>
        <p:spPr>
          <a:xfrm>
            <a:off x="8231005" y="3292969"/>
            <a:ext cx="3204296" cy="848822"/>
          </a:xfrm>
          <a:prstGeom prst="roundRect">
            <a:avLst>
              <a:gd name="adj" fmla="val 16667"/>
            </a:avLst>
          </a:prstGeom>
          <a:solidFill>
            <a:srgbClr val="FFA300"/>
          </a:solidFill>
          <a:ln w="381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5" name="Google Shape;295;p26"/>
          <p:cNvSpPr txBox="1"/>
          <p:nvPr/>
        </p:nvSpPr>
        <p:spPr>
          <a:xfrm>
            <a:off x="8371130" y="3396763"/>
            <a:ext cx="2944925" cy="615553"/>
          </a:xfrm>
          <a:prstGeom prst="rect">
            <a:avLst/>
          </a:prstGeom>
          <a:solidFill>
            <a:srgbClr val="FFD966">
              <a:alpha val="90980"/>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Arial"/>
                <a:ea typeface="Arial"/>
                <a:cs typeface="Arial"/>
                <a:sym typeface="Arial"/>
              </a:rPr>
              <a:t>Support a community solar program (20 points)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
        <p:nvSpPr>
          <p:cNvPr id="301" name="Google Shape;301;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sz="4000">
                <a:latin typeface="Arial"/>
                <a:ea typeface="Arial"/>
                <a:cs typeface="Arial"/>
                <a:sym typeface="Arial"/>
              </a:rPr>
              <a:t>Plano, TX (SolSmart Bronze)</a:t>
            </a:r>
            <a:endParaRPr sz="4000"/>
          </a:p>
        </p:txBody>
      </p:sp>
      <p:sp>
        <p:nvSpPr>
          <p:cNvPr id="2" name="Google Shape;236;p13">
            <a:extLst>
              <a:ext uri="{FF2B5EF4-FFF2-40B4-BE49-F238E27FC236}">
                <a16:creationId xmlns:a16="http://schemas.microsoft.com/office/drawing/2014/main" id="{A56BC5C3-3E17-7457-8973-7351FE5F2A72}"/>
              </a:ext>
            </a:extLst>
          </p:cNvPr>
          <p:cNvSpPr txBox="1"/>
          <p:nvPr/>
        </p:nvSpPr>
        <p:spPr>
          <a:xfrm>
            <a:off x="665583" y="4249308"/>
            <a:ext cx="10860833" cy="1395232"/>
          </a:xfrm>
          <a:prstGeom prst="rect">
            <a:avLst/>
          </a:prstGeom>
          <a:noFill/>
          <a:ln w="28575">
            <a:solidFill>
              <a:srgbClr val="FFA300"/>
            </a:solidFill>
          </a:ln>
        </p:spPr>
        <p:txBody>
          <a:bodyPr spcFirstLastPara="1" wrap="square" lIns="68569" tIns="68569" rIns="68569" bIns="68569" anchor="t" anchorCtr="0">
            <a:spAutoFit/>
          </a:bodyPr>
          <a:lstStyle/>
          <a:p>
            <a:pPr marL="342900">
              <a:spcBef>
                <a:spcPts val="375"/>
              </a:spcBef>
              <a:buClr>
                <a:schemeClr val="dk1"/>
              </a:buClr>
              <a:buSzPts val="1100"/>
            </a:pPr>
            <a:r>
              <a:rPr lang="en-US" sz="1500" b="0" i="0">
                <a:solidFill>
                  <a:srgbClr val="444444"/>
                </a:solidFill>
                <a:effectLst/>
                <a:latin typeface="Lato" panose="020F0502020204030203" pitchFamily="34" charset="0"/>
              </a:rPr>
              <a:t>“The City of Plano supports and applauds Solar United Neighbors for facilitating the Plano Solar Co-Op. Not only do co-op members learn about solar energy, they leverage their participation numbers to get competitive pricing and quality solar installations. SUN works closely with the co-op members every step along the process to ensure the members are supported and have guidance.” </a:t>
            </a:r>
          </a:p>
          <a:p>
            <a:pPr marL="342900" algn="r">
              <a:spcBef>
                <a:spcPts val="375"/>
              </a:spcBef>
              <a:buClr>
                <a:schemeClr val="dk1"/>
              </a:buClr>
              <a:buSzPts val="1100"/>
            </a:pPr>
            <a:r>
              <a:rPr lang="en-US" sz="1500" b="0" i="0">
                <a:solidFill>
                  <a:srgbClr val="444444"/>
                </a:solidFill>
                <a:effectLst/>
                <a:latin typeface="Lato" panose="020F0502020204030203" pitchFamily="34" charset="0"/>
              </a:rPr>
              <a:t>- Heather Harrington, Plano’s sustainability and environmental education supervisor</a:t>
            </a:r>
            <a:endParaRPr lang="en-US" sz="1500">
              <a:solidFill>
                <a:schemeClr val="dk1"/>
              </a:solidFill>
              <a:latin typeface="Arial"/>
              <a:ea typeface="Source Sans Pro"/>
              <a:cs typeface="Source Sans Pro"/>
            </a:endParaRPr>
          </a:p>
        </p:txBody>
      </p:sp>
      <p:sp>
        <p:nvSpPr>
          <p:cNvPr id="4" name="TextBox 3">
            <a:extLst>
              <a:ext uri="{FF2B5EF4-FFF2-40B4-BE49-F238E27FC236}">
                <a16:creationId xmlns:a16="http://schemas.microsoft.com/office/drawing/2014/main" id="{DFDB34E4-8A81-9855-27E3-F43AE572DC6F}"/>
              </a:ext>
            </a:extLst>
          </p:cNvPr>
          <p:cNvSpPr txBox="1"/>
          <p:nvPr/>
        </p:nvSpPr>
        <p:spPr>
          <a:xfrm>
            <a:off x="2976465" y="5742332"/>
            <a:ext cx="9294379" cy="230832"/>
          </a:xfrm>
          <a:prstGeom prst="rect">
            <a:avLst/>
          </a:prstGeom>
          <a:noFill/>
        </p:spPr>
        <p:txBody>
          <a:bodyPr wrap="square">
            <a:spAutoFit/>
          </a:bodyPr>
          <a:lstStyle/>
          <a:p>
            <a:r>
              <a:rPr lang="en-US" sz="900">
                <a:latin typeface="+mn-lt"/>
              </a:rPr>
              <a:t>Sources: https://www.solarunitedneighbors.org/co-ops/texas/plano-solar-co-op-2/; https://rmi.org/bringing-solar-power-to-the-people/; https://planomagazine.com/plano-solar-coop/</a:t>
            </a:r>
          </a:p>
        </p:txBody>
      </p:sp>
      <p:pic>
        <p:nvPicPr>
          <p:cNvPr id="7" name="Picture 6">
            <a:extLst>
              <a:ext uri="{FF2B5EF4-FFF2-40B4-BE49-F238E27FC236}">
                <a16:creationId xmlns:a16="http://schemas.microsoft.com/office/drawing/2014/main" id="{2D3EECAD-ABC0-4E84-933C-520395D82640}"/>
              </a:ext>
            </a:extLst>
          </p:cNvPr>
          <p:cNvPicPr>
            <a:picLocks noChangeAspect="1"/>
          </p:cNvPicPr>
          <p:nvPr/>
        </p:nvPicPr>
        <p:blipFill rotWithShape="1">
          <a:blip r:embed="rId3"/>
          <a:srcRect l="3726" t="25426"/>
          <a:stretch/>
        </p:blipFill>
        <p:spPr>
          <a:xfrm>
            <a:off x="7623654" y="1868493"/>
            <a:ext cx="3992958" cy="2308479"/>
          </a:xfrm>
          <a:prstGeom prst="rect">
            <a:avLst/>
          </a:prstGeom>
        </p:spPr>
      </p:pic>
      <p:pic>
        <p:nvPicPr>
          <p:cNvPr id="6" name="Picture 5">
            <a:extLst>
              <a:ext uri="{FF2B5EF4-FFF2-40B4-BE49-F238E27FC236}">
                <a16:creationId xmlns:a16="http://schemas.microsoft.com/office/drawing/2014/main" id="{0F0512C9-68BB-FB2B-4244-1DA1CFAD9FA6}"/>
              </a:ext>
            </a:extLst>
          </p:cNvPr>
          <p:cNvPicPr>
            <a:picLocks noChangeAspect="1"/>
          </p:cNvPicPr>
          <p:nvPr/>
        </p:nvPicPr>
        <p:blipFill rotWithShape="1">
          <a:blip r:embed="rId3"/>
          <a:srcRect l="3726" r="36849" b="74179"/>
          <a:stretch/>
        </p:blipFill>
        <p:spPr>
          <a:xfrm>
            <a:off x="6626726" y="1606451"/>
            <a:ext cx="2730634" cy="885330"/>
          </a:xfrm>
          <a:prstGeom prst="rect">
            <a:avLst/>
          </a:prstGeom>
        </p:spPr>
      </p:pic>
      <p:pic>
        <p:nvPicPr>
          <p:cNvPr id="9" name="Picture 8">
            <a:extLst>
              <a:ext uri="{FF2B5EF4-FFF2-40B4-BE49-F238E27FC236}">
                <a16:creationId xmlns:a16="http://schemas.microsoft.com/office/drawing/2014/main" id="{F8183ACC-A89C-823F-16B0-E5ADEA0505BF}"/>
              </a:ext>
            </a:extLst>
          </p:cNvPr>
          <p:cNvPicPr>
            <a:picLocks noChangeAspect="1"/>
          </p:cNvPicPr>
          <p:nvPr/>
        </p:nvPicPr>
        <p:blipFill rotWithShape="1">
          <a:blip r:embed="rId4"/>
          <a:srcRect l="4344" t="4035" r="17549" b="11520"/>
          <a:stretch/>
        </p:blipFill>
        <p:spPr>
          <a:xfrm>
            <a:off x="778202" y="1833625"/>
            <a:ext cx="5581261" cy="187138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Solar panels and wind turbines in front of power lines&#10;&#10;Description automatically generated"/>
          <p:cNvPicPr preferRelativeResize="0"/>
          <p:nvPr/>
        </p:nvPicPr>
        <p:blipFill rotWithShape="1">
          <a:blip r:embed="rId3">
            <a:alphaModFix/>
          </a:blip>
          <a:srcRect t="5599" b="6869"/>
          <a:stretch/>
        </p:blipFill>
        <p:spPr>
          <a:xfrm>
            <a:off x="-10930" y="0"/>
            <a:ext cx="11910656" cy="6959600"/>
          </a:xfrm>
          <a:prstGeom prst="rect">
            <a:avLst/>
          </a:prstGeom>
          <a:noFill/>
          <a:ln>
            <a:noFill/>
          </a:ln>
        </p:spPr>
      </p:pic>
      <p:sp>
        <p:nvSpPr>
          <p:cNvPr id="95" name="Google Shape;95;p1"/>
          <p:cNvSpPr/>
          <p:nvPr/>
        </p:nvSpPr>
        <p:spPr>
          <a:xfrm>
            <a:off x="0" y="0"/>
            <a:ext cx="11910656" cy="6959600"/>
          </a:xfrm>
          <a:prstGeom prst="rect">
            <a:avLst/>
          </a:prstGeom>
          <a:solidFill>
            <a:srgbClr val="C6C8CA">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a:spLocks noGrp="1"/>
          </p:cNvSpPr>
          <p:nvPr>
            <p:ph type="ctrTitle"/>
          </p:nvPr>
        </p:nvSpPr>
        <p:spPr>
          <a:xfrm>
            <a:off x="-7732" y="3045926"/>
            <a:ext cx="11910656" cy="867747"/>
          </a:xfrm>
          <a:prstGeom prst="rect">
            <a:avLst/>
          </a:prstGeom>
          <a:solidFill>
            <a:schemeClr val="lt1">
              <a:alpha val="74117"/>
            </a:schemeClr>
          </a:solid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1200"/>
              </a:spcBef>
              <a:spcAft>
                <a:spcPts val="0"/>
              </a:spcAft>
              <a:buClr>
                <a:srgbClr val="000000"/>
              </a:buClr>
              <a:buSzPts val="2800"/>
              <a:buFont typeface="Arial"/>
              <a:buNone/>
              <a:tabLst/>
              <a:defRPr/>
            </a:pPr>
            <a:r>
              <a:rPr lang="en-US" sz="3600" b="1" dirty="0">
                <a:effectLst>
                  <a:outerShdw blurRad="38100" dist="38100" dir="2700000" algn="tl">
                    <a:srgbClr val="000000">
                      <a:alpha val="43137"/>
                    </a:srgbClr>
                  </a:outerShdw>
                </a:effectLst>
                <a:latin typeface="Arial"/>
                <a:cs typeface="Arial"/>
                <a:sym typeface="Arial"/>
              </a:rPr>
              <a:t>Questions on SolSmart</a:t>
            </a:r>
          </a:p>
        </p:txBody>
      </p:sp>
      <p:sp>
        <p:nvSpPr>
          <p:cNvPr id="2" name="Google Shape;99;p1">
            <a:extLst>
              <a:ext uri="{FF2B5EF4-FFF2-40B4-BE49-F238E27FC236}">
                <a16:creationId xmlns:a16="http://schemas.microsoft.com/office/drawing/2014/main" id="{D8FC23B6-971F-A19B-0E9E-304C951E08F8}"/>
              </a:ext>
            </a:extLst>
          </p:cNvPr>
          <p:cNvSpPr txBox="1">
            <a:spLocks/>
          </p:cNvSpPr>
          <p:nvPr/>
        </p:nvSpPr>
        <p:spPr>
          <a:xfrm>
            <a:off x="-21860" y="0"/>
            <a:ext cx="11943446" cy="1315617"/>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200"/>
              </a:spcBef>
              <a:buFont typeface="Arial"/>
              <a:buNone/>
            </a:pPr>
            <a:endParaRPr lang="en-US">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4">
            <a:alphaModFix/>
          </a:blip>
          <a:srcRect/>
          <a:stretch/>
        </p:blipFill>
        <p:spPr>
          <a:xfrm>
            <a:off x="9498563" y="110122"/>
            <a:ext cx="2186655" cy="1095371"/>
          </a:xfrm>
          <a:prstGeom prst="rect">
            <a:avLst/>
          </a:prstGeom>
          <a:noFill/>
          <a:ln>
            <a:noFill/>
          </a:ln>
          <a:effectLst>
            <a:outerShdw blurRad="50800" dist="38100" dir="5400000" algn="t" rotWithShape="0">
              <a:srgbClr val="000000">
                <a:alpha val="40000"/>
              </a:srgbClr>
            </a:outerShdw>
          </a:effectLst>
        </p:spPr>
      </p:pic>
      <p:sp>
        <p:nvSpPr>
          <p:cNvPr id="98" name="Google Shape;98;p1"/>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50" name="Picture 2" descr="North Central Texas Council of Governments - Texas Association of Regional  Councils">
            <a:extLst>
              <a:ext uri="{FF2B5EF4-FFF2-40B4-BE49-F238E27FC236}">
                <a16:creationId xmlns:a16="http://schemas.microsoft.com/office/drawing/2014/main" id="{77308C07-1603-EA62-E5E6-7954F9DEF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414" y="0"/>
            <a:ext cx="1754156" cy="131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712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Solar panels and wind turbines in front of power lines&#10;&#10;Description automatically generated"/>
          <p:cNvPicPr preferRelativeResize="0"/>
          <p:nvPr/>
        </p:nvPicPr>
        <p:blipFill rotWithShape="1">
          <a:blip r:embed="rId3">
            <a:alphaModFix/>
          </a:blip>
          <a:srcRect t="5599" b="6869"/>
          <a:stretch/>
        </p:blipFill>
        <p:spPr>
          <a:xfrm>
            <a:off x="-10930" y="0"/>
            <a:ext cx="11910656" cy="6959600"/>
          </a:xfrm>
          <a:prstGeom prst="rect">
            <a:avLst/>
          </a:prstGeom>
          <a:noFill/>
          <a:ln>
            <a:noFill/>
          </a:ln>
        </p:spPr>
      </p:pic>
      <p:sp>
        <p:nvSpPr>
          <p:cNvPr id="95" name="Google Shape;95;p1"/>
          <p:cNvSpPr/>
          <p:nvPr/>
        </p:nvSpPr>
        <p:spPr>
          <a:xfrm>
            <a:off x="0" y="0"/>
            <a:ext cx="11910656" cy="6959600"/>
          </a:xfrm>
          <a:prstGeom prst="rect">
            <a:avLst/>
          </a:prstGeom>
          <a:solidFill>
            <a:srgbClr val="C6C8CA">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a:spLocks noGrp="1"/>
          </p:cNvSpPr>
          <p:nvPr>
            <p:ph type="ctrTitle"/>
          </p:nvPr>
        </p:nvSpPr>
        <p:spPr>
          <a:xfrm>
            <a:off x="-7732" y="3045926"/>
            <a:ext cx="11910656" cy="867747"/>
          </a:xfrm>
          <a:prstGeom prst="rect">
            <a:avLst/>
          </a:prstGeom>
          <a:solidFill>
            <a:schemeClr val="lt1">
              <a:alpha val="74117"/>
            </a:schemeClr>
          </a:solid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1200"/>
              </a:spcBef>
              <a:spcAft>
                <a:spcPts val="0"/>
              </a:spcAft>
              <a:buClr>
                <a:srgbClr val="000000"/>
              </a:buClr>
              <a:buSzPts val="2800"/>
              <a:buFont typeface="Arial"/>
              <a:buNone/>
              <a:tabLst/>
              <a:defRPr/>
            </a:pPr>
            <a:r>
              <a:rPr lang="en-US" sz="3600" b="1">
                <a:effectLst>
                  <a:outerShdw blurRad="38100" dist="38100" dir="2700000" algn="tl">
                    <a:srgbClr val="000000">
                      <a:alpha val="43137"/>
                    </a:srgbClr>
                  </a:outerShdw>
                </a:effectLst>
                <a:latin typeface="Arial"/>
                <a:cs typeface="Arial"/>
                <a:sym typeface="Arial"/>
              </a:rPr>
              <a:t>Upcoming NCTCOG Cohort Opportunity</a:t>
            </a:r>
          </a:p>
        </p:txBody>
      </p:sp>
      <p:sp>
        <p:nvSpPr>
          <p:cNvPr id="2" name="Google Shape;99;p1">
            <a:extLst>
              <a:ext uri="{FF2B5EF4-FFF2-40B4-BE49-F238E27FC236}">
                <a16:creationId xmlns:a16="http://schemas.microsoft.com/office/drawing/2014/main" id="{D8FC23B6-971F-A19B-0E9E-304C951E08F8}"/>
              </a:ext>
            </a:extLst>
          </p:cNvPr>
          <p:cNvSpPr txBox="1">
            <a:spLocks/>
          </p:cNvSpPr>
          <p:nvPr/>
        </p:nvSpPr>
        <p:spPr>
          <a:xfrm>
            <a:off x="-21860" y="0"/>
            <a:ext cx="11943446" cy="1315617"/>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200"/>
              </a:spcBef>
              <a:buFont typeface="Arial"/>
              <a:buNone/>
            </a:pPr>
            <a:endParaRPr lang="en-US">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4">
            <a:alphaModFix/>
          </a:blip>
          <a:srcRect/>
          <a:stretch/>
        </p:blipFill>
        <p:spPr>
          <a:xfrm>
            <a:off x="9498563" y="110122"/>
            <a:ext cx="2186655" cy="1095371"/>
          </a:xfrm>
          <a:prstGeom prst="rect">
            <a:avLst/>
          </a:prstGeom>
          <a:noFill/>
          <a:ln>
            <a:noFill/>
          </a:ln>
          <a:effectLst>
            <a:outerShdw blurRad="50800" dist="38100" dir="5400000" algn="t" rotWithShape="0">
              <a:srgbClr val="000000">
                <a:alpha val="40000"/>
              </a:srgbClr>
            </a:outerShdw>
          </a:effectLst>
        </p:spPr>
      </p:pic>
      <p:sp>
        <p:nvSpPr>
          <p:cNvPr id="98" name="Google Shape;98;p1"/>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50" name="Picture 2" descr="North Central Texas Council of Governments - Texas Association of Regional  Councils">
            <a:extLst>
              <a:ext uri="{FF2B5EF4-FFF2-40B4-BE49-F238E27FC236}">
                <a16:creationId xmlns:a16="http://schemas.microsoft.com/office/drawing/2014/main" id="{77308C07-1603-EA62-E5E6-7954F9DEF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414" y="0"/>
            <a:ext cx="1754156" cy="131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022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
        <p:nvSpPr>
          <p:cNvPr id="301" name="Google Shape;301;p13"/>
          <p:cNvSpPr txBox="1">
            <a:spLocks noGrp="1"/>
          </p:cNvSpPr>
          <p:nvPr>
            <p:ph type="title"/>
          </p:nvPr>
        </p:nvSpPr>
        <p:spPr>
          <a:xfrm>
            <a:off x="838200" y="22198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sz="4000">
                <a:latin typeface="Arial"/>
                <a:ea typeface="Arial"/>
                <a:cs typeface="Arial"/>
                <a:sym typeface="Arial"/>
              </a:rPr>
              <a:t>NCTCOG is launching a new cohort for communities to achieve SolSmart designation</a:t>
            </a:r>
            <a:endParaRPr sz="4000"/>
          </a:p>
        </p:txBody>
      </p:sp>
      <p:sp>
        <p:nvSpPr>
          <p:cNvPr id="3" name="TextBox 2">
            <a:extLst>
              <a:ext uri="{FF2B5EF4-FFF2-40B4-BE49-F238E27FC236}">
                <a16:creationId xmlns:a16="http://schemas.microsoft.com/office/drawing/2014/main" id="{1358EEAE-D08F-E398-68EE-C118F84840CA}"/>
              </a:ext>
            </a:extLst>
          </p:cNvPr>
          <p:cNvSpPr txBox="1"/>
          <p:nvPr/>
        </p:nvSpPr>
        <p:spPr>
          <a:xfrm>
            <a:off x="947305" y="1817145"/>
            <a:ext cx="10297390" cy="3919022"/>
          </a:xfrm>
          <a:prstGeom prst="rect">
            <a:avLst/>
          </a:prstGeom>
          <a:noFill/>
        </p:spPr>
        <p:txBody>
          <a:bodyPr wrap="square" lIns="91440" tIns="45720" rIns="91440" bIns="45720" anchor="t">
            <a:spAutoFit/>
          </a:bodyPr>
          <a:lstStyle/>
          <a:p>
            <a:pPr rtl="0">
              <a:spcBef>
                <a:spcPts val="0"/>
              </a:spcBef>
              <a:spcAft>
                <a:spcPts val="1000"/>
              </a:spcAft>
            </a:pPr>
            <a:r>
              <a:rPr lang="en-US" sz="1800" b="1" i="0" u="none" strike="noStrike">
                <a:solidFill>
                  <a:srgbClr val="000000"/>
                </a:solidFill>
                <a:effectLst/>
                <a:latin typeface="+mn-lt"/>
              </a:rPr>
              <a:t>What is a cohort?</a:t>
            </a:r>
            <a:endParaRPr lang="en-US" sz="1800">
              <a:latin typeface="+mn-lt"/>
            </a:endParaRPr>
          </a:p>
          <a:p>
            <a:pPr marL="285750" indent="-285750" rtl="0">
              <a:spcBef>
                <a:spcPts val="0"/>
              </a:spcBef>
              <a:spcAft>
                <a:spcPts val="1000"/>
              </a:spcAft>
              <a:buFont typeface="Arial" panose="020B0604020202020204" pitchFamily="34" charset="0"/>
              <a:buChar char="•"/>
            </a:pPr>
            <a:r>
              <a:rPr lang="en-US" sz="1600" b="0" i="0" u="none" strike="noStrike">
                <a:solidFill>
                  <a:srgbClr val="000000"/>
                </a:solidFill>
                <a:effectLst/>
                <a:latin typeface="+mn-lt"/>
              </a:rPr>
              <a:t>A "cohort" is a series of workshops that leverage peer dialogues and education from subject matter experts to help participants better understand and/or act on an issue.</a:t>
            </a:r>
          </a:p>
          <a:p>
            <a:pPr>
              <a:spcAft>
                <a:spcPts val="1000"/>
              </a:spcAft>
            </a:pPr>
            <a:r>
              <a:rPr lang="en-US" sz="1800" b="1">
                <a:latin typeface="+mn-lt"/>
              </a:rPr>
              <a:t>What are the key objectives? </a:t>
            </a:r>
          </a:p>
          <a:p>
            <a:pPr marL="285750" indent="-285750" rtl="0">
              <a:spcBef>
                <a:spcPts val="0"/>
              </a:spcBef>
              <a:spcAft>
                <a:spcPts val="1000"/>
              </a:spcAft>
              <a:buFont typeface="Arial" panose="020B0604020202020204" pitchFamily="34" charset="0"/>
              <a:buChar char="•"/>
            </a:pPr>
            <a:r>
              <a:rPr lang="en-US" sz="1600" b="0" i="0" u="none" strike="noStrike">
                <a:solidFill>
                  <a:srgbClr val="000000"/>
                </a:solidFill>
                <a:effectLst/>
                <a:latin typeface="+mn-lt"/>
              </a:rPr>
              <a:t>To deliver education and support local action on adopting solar best practices.</a:t>
            </a:r>
          </a:p>
          <a:p>
            <a:pPr marL="285750" indent="-285750" rtl="0">
              <a:spcBef>
                <a:spcPts val="0"/>
              </a:spcBef>
              <a:spcAft>
                <a:spcPts val="1000"/>
              </a:spcAft>
              <a:buFont typeface="Arial" panose="020B0604020202020204" pitchFamily="34" charset="0"/>
              <a:buChar char="•"/>
            </a:pPr>
            <a:r>
              <a:rPr lang="en-US" sz="1600" b="0" i="0" u="none" strike="noStrike">
                <a:solidFill>
                  <a:srgbClr val="000000"/>
                </a:solidFill>
                <a:effectLst/>
                <a:latin typeface="+mn-lt"/>
              </a:rPr>
              <a:t>To enable peers from across local governments to engage with one another</a:t>
            </a:r>
            <a:r>
              <a:rPr lang="en-US" sz="1600">
                <a:latin typeface="+mn-lt"/>
              </a:rPr>
              <a:t>,</a:t>
            </a:r>
            <a:r>
              <a:rPr lang="en-US" sz="1600" b="0" i="0" u="none" strike="noStrike">
                <a:solidFill>
                  <a:srgbClr val="000000"/>
                </a:solidFill>
                <a:effectLst/>
                <a:latin typeface="+mn-lt"/>
              </a:rPr>
              <a:t> and with subject matter experts.</a:t>
            </a:r>
          </a:p>
          <a:p>
            <a:pPr marL="285750" indent="-285750">
              <a:spcAft>
                <a:spcPts val="1000"/>
              </a:spcAft>
              <a:buFont typeface="Arial" panose="020B0604020202020204" pitchFamily="34" charset="0"/>
              <a:buChar char="•"/>
            </a:pPr>
            <a:r>
              <a:rPr lang="en-US" sz="1600">
                <a:latin typeface="+mn-lt"/>
              </a:rPr>
              <a:t>T</a:t>
            </a:r>
            <a:r>
              <a:rPr lang="en-US" sz="1600" b="0" i="0" u="none" strike="noStrike">
                <a:solidFill>
                  <a:srgbClr val="000000"/>
                </a:solidFill>
                <a:effectLst/>
                <a:latin typeface="+mn-lt"/>
              </a:rPr>
              <a:t>o support participating local governments</a:t>
            </a:r>
            <a:r>
              <a:rPr lang="en-US" sz="1600">
                <a:latin typeface="+mn-lt"/>
              </a:rPr>
              <a:t> in</a:t>
            </a:r>
            <a:r>
              <a:rPr lang="en-US" sz="1600" b="0" i="0" u="none" strike="noStrike">
                <a:solidFill>
                  <a:srgbClr val="000000"/>
                </a:solidFill>
                <a:effectLst/>
                <a:latin typeface="+mn-lt"/>
              </a:rPr>
              <a:t> </a:t>
            </a:r>
            <a:r>
              <a:rPr lang="en-US" sz="1600">
                <a:latin typeface="+mn-lt"/>
              </a:rPr>
              <a:t>achieving</a:t>
            </a:r>
            <a:r>
              <a:rPr lang="en-US" sz="1600" b="0" i="0" u="none" strike="noStrike">
                <a:solidFill>
                  <a:srgbClr val="000000"/>
                </a:solidFill>
                <a:effectLst/>
                <a:latin typeface="+mn-lt"/>
              </a:rPr>
              <a:t> their desired tier of designation.</a:t>
            </a:r>
          </a:p>
          <a:p>
            <a:pPr>
              <a:spcAft>
                <a:spcPts val="1000"/>
              </a:spcAft>
            </a:pPr>
            <a:r>
              <a:rPr lang="en-US" sz="1800" b="1">
                <a:latin typeface="+mn-lt"/>
              </a:rPr>
              <a:t>Who can participate?</a:t>
            </a:r>
            <a:endParaRPr lang="en-US" sz="1800">
              <a:latin typeface="+mn-lt"/>
            </a:endParaRPr>
          </a:p>
          <a:p>
            <a:pPr marL="285750" indent="-285750">
              <a:spcAft>
                <a:spcPts val="1000"/>
              </a:spcAft>
              <a:buFont typeface="Arial,Sans-Serif"/>
              <a:buChar char="•"/>
            </a:pPr>
            <a:r>
              <a:rPr lang="en-US" sz="1600">
                <a:latin typeface="+mn-lt"/>
              </a:rPr>
              <a:t>Any local government within the NCTCOG region that is seeking initial designation or wants to level-up to a higher tier of designation. </a:t>
            </a:r>
            <a:endParaRPr lang="en-US"/>
          </a:p>
          <a:p>
            <a:pPr>
              <a:spcAft>
                <a:spcPts val="1000"/>
              </a:spcAft>
              <a:buFont typeface="Arial" panose="020B0604020202020204" pitchFamily="34" charset="0"/>
            </a:pPr>
            <a:endParaRPr lang="en-US" sz="1600">
              <a:latin typeface="+mn-lt"/>
            </a:endParaRPr>
          </a:p>
        </p:txBody>
      </p:sp>
    </p:spTree>
    <p:extLst>
      <p:ext uri="{BB962C8B-B14F-4D97-AF65-F5344CB8AC3E}">
        <p14:creationId xmlns:p14="http://schemas.microsoft.com/office/powerpoint/2010/main" val="2987987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
        <p:nvSpPr>
          <p:cNvPr id="301" name="Google Shape;301;p13"/>
          <p:cNvSpPr txBox="1">
            <a:spLocks noGrp="1"/>
          </p:cNvSpPr>
          <p:nvPr>
            <p:ph type="title"/>
          </p:nvPr>
        </p:nvSpPr>
        <p:spPr>
          <a:xfrm>
            <a:off x="838200" y="22198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sz="4000">
                <a:latin typeface="Arial"/>
                <a:ea typeface="Arial"/>
                <a:cs typeface="Arial"/>
                <a:sym typeface="Arial"/>
              </a:rPr>
              <a:t>Cohort Structure &amp; Timeline </a:t>
            </a:r>
            <a:endParaRPr sz="4000"/>
          </a:p>
        </p:txBody>
      </p:sp>
      <p:graphicFrame>
        <p:nvGraphicFramePr>
          <p:cNvPr id="2" name="Diagram 1">
            <a:extLst>
              <a:ext uri="{FF2B5EF4-FFF2-40B4-BE49-F238E27FC236}">
                <a16:creationId xmlns:a16="http://schemas.microsoft.com/office/drawing/2014/main" id="{24426594-3D64-E1BA-47CE-F7280FFF8A63}"/>
              </a:ext>
            </a:extLst>
          </p:cNvPr>
          <p:cNvGraphicFramePr/>
          <p:nvPr>
            <p:extLst>
              <p:ext uri="{D42A27DB-BD31-4B8C-83A1-F6EECF244321}">
                <p14:modId xmlns:p14="http://schemas.microsoft.com/office/powerpoint/2010/main" val="2312564806"/>
              </p:ext>
            </p:extLst>
          </p:nvPr>
        </p:nvGraphicFramePr>
        <p:xfrm>
          <a:off x="616333" y="1732519"/>
          <a:ext cx="11201930" cy="3389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ight Brace 4">
            <a:extLst>
              <a:ext uri="{FF2B5EF4-FFF2-40B4-BE49-F238E27FC236}">
                <a16:creationId xmlns:a16="http://schemas.microsoft.com/office/drawing/2014/main" id="{D8BF525F-975F-A488-445F-6D5BFF0B7961}"/>
              </a:ext>
            </a:extLst>
          </p:cNvPr>
          <p:cNvSpPr/>
          <p:nvPr/>
        </p:nvSpPr>
        <p:spPr>
          <a:xfrm rot="5400000">
            <a:off x="5771274" y="-572003"/>
            <a:ext cx="649451" cy="11539900"/>
          </a:xfrm>
          <a:prstGeom prst="rightBrace">
            <a:avLst/>
          </a:prstGeom>
          <a:ln>
            <a:solidFill>
              <a:srgbClr val="FFA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Google Shape;286;p26">
            <a:extLst>
              <a:ext uri="{FF2B5EF4-FFF2-40B4-BE49-F238E27FC236}">
                <a16:creationId xmlns:a16="http://schemas.microsoft.com/office/drawing/2014/main" id="{0C91A814-B293-9ABC-A059-6C99824FE385}"/>
              </a:ext>
            </a:extLst>
          </p:cNvPr>
          <p:cNvSpPr txBox="1">
            <a:spLocks noGrp="1"/>
          </p:cNvSpPr>
          <p:nvPr>
            <p:ph type="body" idx="1"/>
          </p:nvPr>
        </p:nvSpPr>
        <p:spPr>
          <a:xfrm>
            <a:off x="2223016" y="5369888"/>
            <a:ext cx="7745967" cy="827123"/>
          </a:xfrm>
          <a:prstGeom prst="rect">
            <a:avLst/>
          </a:prstGeom>
          <a:noFill/>
          <a:ln>
            <a:noFill/>
          </a:ln>
        </p:spPr>
        <p:txBody>
          <a:bodyPr spcFirstLastPara="1" wrap="square" lIns="91425" tIns="45700" rIns="91425" bIns="45700" anchor="t" anchorCtr="0">
            <a:noAutofit/>
          </a:bodyPr>
          <a:lstStyle/>
          <a:p>
            <a:pPr marL="228600" lvl="0" indent="0" algn="ctr" rtl="0">
              <a:lnSpc>
                <a:spcPct val="90000"/>
              </a:lnSpc>
              <a:spcBef>
                <a:spcPts val="1000"/>
              </a:spcBef>
              <a:spcAft>
                <a:spcPts val="0"/>
              </a:spcAft>
              <a:buSzPts val="2800"/>
              <a:buNone/>
            </a:pPr>
            <a:r>
              <a:rPr lang="en-US" sz="2400" b="1">
                <a:solidFill>
                  <a:srgbClr val="FFA300"/>
                </a:solidFill>
              </a:rPr>
              <a:t>Access to 1-on-1 technical assistance support</a:t>
            </a:r>
            <a:endParaRPr b="1">
              <a:solidFill>
                <a:srgbClr val="FFA300"/>
              </a:solidFill>
            </a:endParaRPr>
          </a:p>
        </p:txBody>
      </p:sp>
    </p:spTree>
    <p:extLst>
      <p:ext uri="{BB962C8B-B14F-4D97-AF65-F5344CB8AC3E}">
        <p14:creationId xmlns:p14="http://schemas.microsoft.com/office/powerpoint/2010/main" val="3581123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6" name="Google Shape;106;p2"/>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107" name="Google Shape;10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Arial"/>
              <a:buNone/>
            </a:pPr>
            <a:r>
              <a:rPr lang="en-US"/>
              <a:t>Who You’ll Hear From</a:t>
            </a:r>
            <a:endParaRPr/>
          </a:p>
        </p:txBody>
      </p:sp>
      <p:pic>
        <p:nvPicPr>
          <p:cNvPr id="1026" name="Picture 2" descr="Brandy O'Quinn, CEcD, MSRE - Interstate Renewable Energy Council (IREC) |  LinkedIn">
            <a:extLst>
              <a:ext uri="{FF2B5EF4-FFF2-40B4-BE49-F238E27FC236}">
                <a16:creationId xmlns:a16="http://schemas.microsoft.com/office/drawing/2014/main" id="{1D4538E1-6397-10E6-07E2-A5BAC31DD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7607" y="2097727"/>
            <a:ext cx="1817340" cy="1817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E0C6975-4B0E-EB82-586B-BC62B11A2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9164" y="2074279"/>
            <a:ext cx="1817340" cy="184901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14;p3">
            <a:extLst>
              <a:ext uri="{FF2B5EF4-FFF2-40B4-BE49-F238E27FC236}">
                <a16:creationId xmlns:a16="http://schemas.microsoft.com/office/drawing/2014/main" id="{64ECF8AC-D256-05E7-EFAC-64EF74001DF6}"/>
              </a:ext>
            </a:extLst>
          </p:cNvPr>
          <p:cNvSpPr txBox="1"/>
          <p:nvPr/>
        </p:nvSpPr>
        <p:spPr>
          <a:xfrm>
            <a:off x="7014634" y="3861584"/>
            <a:ext cx="2691534" cy="1138743"/>
          </a:xfrm>
          <a:prstGeom prst="rect">
            <a:avLst/>
          </a:prstGeom>
          <a:noFill/>
          <a:ln>
            <a:noFill/>
          </a:ln>
        </p:spPr>
        <p:txBody>
          <a:bodyPr spcFirstLastPara="1" wrap="square" lIns="91425" tIns="91425" rIns="91425" bIns="91425" anchor="t" anchorCtr="0">
            <a:spAutoFit/>
          </a:bodyPr>
          <a:lstStyle/>
          <a:p>
            <a:pPr marR="0" lvl="0" algn="ctr" rtl="0">
              <a:lnSpc>
                <a:spcPct val="100000"/>
              </a:lnSpc>
              <a:spcBef>
                <a:spcPts val="0"/>
              </a:spcBef>
              <a:spcAft>
                <a:spcPts val="0"/>
              </a:spcAft>
              <a:buClr>
                <a:schemeClr val="dk1"/>
              </a:buClr>
              <a:buSzPct val="75000"/>
            </a:pPr>
            <a:r>
              <a:rPr lang="en-US" b="1" i="0" u="none" strike="noStrike" cap="none" dirty="0">
                <a:solidFill>
                  <a:schemeClr val="dk1"/>
                </a:solidFill>
                <a:latin typeface="Arial"/>
                <a:ea typeface="Arial"/>
                <a:cs typeface="Arial"/>
                <a:sym typeface="Arial"/>
              </a:rPr>
              <a:t>Brandy O’Quinn</a:t>
            </a:r>
            <a:endParaRPr lang="en-US" b="1" i="0" u="none" strike="noStrike" cap="none" dirty="0">
              <a:solidFill>
                <a:schemeClr val="dk1"/>
              </a:solidFill>
              <a:latin typeface="Arial"/>
              <a:ea typeface="Arial"/>
              <a:cs typeface="Arial"/>
            </a:endParaRPr>
          </a:p>
          <a:p>
            <a:pPr marR="0" lvl="0" algn="ctr" rtl="0">
              <a:lnSpc>
                <a:spcPct val="100000"/>
              </a:lnSpc>
              <a:spcBef>
                <a:spcPts val="0"/>
              </a:spcBef>
              <a:spcAft>
                <a:spcPts val="0"/>
              </a:spcAft>
              <a:buClr>
                <a:schemeClr val="dk1"/>
              </a:buClr>
              <a:buSzPct val="75000"/>
            </a:pPr>
            <a:r>
              <a:rPr lang="en-US" sz="1200" i="1" dirty="0">
                <a:solidFill>
                  <a:srgbClr val="000000"/>
                </a:solidFill>
                <a:effectLst/>
                <a:ea typeface="PMingLiU"/>
              </a:rPr>
              <a:t>Program Director, </a:t>
            </a:r>
            <a:r>
              <a:rPr lang="en-US" sz="1200" i="1" err="1">
                <a:solidFill>
                  <a:srgbClr val="000000"/>
                </a:solidFill>
                <a:effectLst/>
                <a:ea typeface="PMingLiU"/>
              </a:rPr>
              <a:t>SolSmart</a:t>
            </a:r>
            <a:endParaRPr lang="en-US" sz="1200" i="1" dirty="0">
              <a:solidFill>
                <a:srgbClr val="000000"/>
              </a:solidFill>
              <a:effectLst/>
              <a:ea typeface="PMingLiU"/>
            </a:endParaRPr>
          </a:p>
          <a:p>
            <a:pPr marR="0" lvl="0" algn="ctr" rtl="0">
              <a:lnSpc>
                <a:spcPct val="100000"/>
              </a:lnSpc>
              <a:spcBef>
                <a:spcPts val="0"/>
              </a:spcBef>
              <a:spcAft>
                <a:spcPts val="0"/>
              </a:spcAft>
              <a:buClr>
                <a:schemeClr val="dk1"/>
              </a:buClr>
              <a:buSzPct val="75000"/>
            </a:pPr>
            <a:r>
              <a:rPr lang="en-US" sz="1200" dirty="0">
                <a:ea typeface="PMingLiU"/>
              </a:rPr>
              <a:t>Interstate Renewable Energy Council (IREC)</a:t>
            </a:r>
            <a:endParaRPr lang="en-US" sz="1200">
              <a:ea typeface="PMingLiU" panose="02020500000000000000" pitchFamily="18" charset="-120"/>
            </a:endParaRPr>
          </a:p>
          <a:p>
            <a:pPr algn="ctr"/>
            <a:r>
              <a:rPr lang="en-US" sz="1200">
                <a:ea typeface="PMingLiU" panose="02020500000000000000" pitchFamily="18" charset="-120"/>
              </a:rPr>
              <a:t>brandyo@irecusa.org</a:t>
            </a:r>
            <a:endParaRPr lang="en-US"/>
          </a:p>
        </p:txBody>
      </p:sp>
      <p:sp>
        <p:nvSpPr>
          <p:cNvPr id="3" name="Google Shape;114;p3">
            <a:extLst>
              <a:ext uri="{FF2B5EF4-FFF2-40B4-BE49-F238E27FC236}">
                <a16:creationId xmlns:a16="http://schemas.microsoft.com/office/drawing/2014/main" id="{F0B894FE-5A73-6539-F7AD-A9744E9C2D1F}"/>
              </a:ext>
            </a:extLst>
          </p:cNvPr>
          <p:cNvSpPr txBox="1"/>
          <p:nvPr/>
        </p:nvSpPr>
        <p:spPr>
          <a:xfrm>
            <a:off x="9608021" y="3890891"/>
            <a:ext cx="2501034" cy="954077"/>
          </a:xfrm>
          <a:prstGeom prst="rect">
            <a:avLst/>
          </a:prstGeom>
          <a:noFill/>
          <a:ln>
            <a:noFill/>
          </a:ln>
        </p:spPr>
        <p:txBody>
          <a:bodyPr spcFirstLastPara="1" wrap="square" lIns="91425" tIns="91425" rIns="91425" bIns="91425" anchor="t" anchorCtr="0">
            <a:spAutoFit/>
          </a:bodyPr>
          <a:lstStyle/>
          <a:p>
            <a:pPr marR="0" lvl="0" algn="ctr" rtl="0">
              <a:lnSpc>
                <a:spcPct val="100000"/>
              </a:lnSpc>
              <a:spcBef>
                <a:spcPts val="0"/>
              </a:spcBef>
              <a:spcAft>
                <a:spcPts val="0"/>
              </a:spcAft>
              <a:buClr>
                <a:schemeClr val="dk1"/>
              </a:buClr>
              <a:buSzPct val="75000"/>
            </a:pPr>
            <a:r>
              <a:rPr lang="en-US" b="1" i="0" u="none" strike="noStrike" cap="none" dirty="0">
                <a:solidFill>
                  <a:schemeClr val="dk1"/>
                </a:solidFill>
                <a:latin typeface="Arial"/>
                <a:ea typeface="Arial"/>
                <a:cs typeface="Arial"/>
                <a:sym typeface="Arial"/>
              </a:rPr>
              <a:t>Zach Greene</a:t>
            </a:r>
            <a:endParaRPr lang="en-US" b="1" i="0" u="none" strike="noStrike" cap="none" dirty="0">
              <a:solidFill>
                <a:schemeClr val="dk1"/>
              </a:solidFill>
              <a:latin typeface="Arial"/>
              <a:ea typeface="Arial"/>
              <a:cs typeface="Arial"/>
            </a:endParaRPr>
          </a:p>
          <a:p>
            <a:pPr marR="0" lvl="0" algn="ctr" rtl="0">
              <a:lnSpc>
                <a:spcPct val="100000"/>
              </a:lnSpc>
              <a:spcBef>
                <a:spcPts val="0"/>
              </a:spcBef>
              <a:spcAft>
                <a:spcPts val="0"/>
              </a:spcAft>
              <a:buClr>
                <a:schemeClr val="dk1"/>
              </a:buClr>
              <a:buSzPct val="75000"/>
            </a:pPr>
            <a:r>
              <a:rPr lang="en-US" sz="1200" i="1" dirty="0">
                <a:solidFill>
                  <a:srgbClr val="000000"/>
                </a:solidFill>
                <a:effectLst/>
                <a:ea typeface="PMingLiU"/>
              </a:rPr>
              <a:t>Senior Manager, Clean Energy</a:t>
            </a:r>
          </a:p>
          <a:p>
            <a:pPr marR="0" lvl="0" algn="ctr" rtl="0">
              <a:lnSpc>
                <a:spcPct val="100000"/>
              </a:lnSpc>
              <a:spcBef>
                <a:spcPts val="0"/>
              </a:spcBef>
              <a:spcAft>
                <a:spcPts val="0"/>
              </a:spcAft>
              <a:buClr>
                <a:schemeClr val="dk1"/>
              </a:buClr>
              <a:buSzPct val="75000"/>
            </a:pPr>
            <a:r>
              <a:rPr lang="en-US" sz="1200" dirty="0">
                <a:ea typeface="PMingLiU"/>
              </a:rPr>
              <a:t>World Resources Institute (WRI)</a:t>
            </a:r>
            <a:endParaRPr lang="en-US" sz="1200">
              <a:ea typeface="PMingLiU"/>
            </a:endParaRPr>
          </a:p>
          <a:p>
            <a:pPr algn="ctr"/>
            <a:r>
              <a:rPr lang="en-US" sz="1200">
                <a:solidFill>
                  <a:schemeClr val="dk1"/>
                </a:solidFill>
                <a:ea typeface="PMingLiU"/>
              </a:rPr>
              <a:t>zach.greene@wri.org</a:t>
            </a:r>
          </a:p>
        </p:txBody>
      </p:sp>
      <p:sp>
        <p:nvSpPr>
          <p:cNvPr id="5" name="Google Shape;114;p3">
            <a:extLst>
              <a:ext uri="{FF2B5EF4-FFF2-40B4-BE49-F238E27FC236}">
                <a16:creationId xmlns:a16="http://schemas.microsoft.com/office/drawing/2014/main" id="{83E63A45-D293-7AC8-B50D-DCBFD07757EE}"/>
              </a:ext>
            </a:extLst>
          </p:cNvPr>
          <p:cNvSpPr txBox="1"/>
          <p:nvPr/>
        </p:nvSpPr>
        <p:spPr>
          <a:xfrm>
            <a:off x="2245966" y="3893085"/>
            <a:ext cx="2544997" cy="1323409"/>
          </a:xfrm>
          <a:prstGeom prst="rect">
            <a:avLst/>
          </a:prstGeom>
          <a:noFill/>
          <a:ln>
            <a:noFill/>
          </a:ln>
        </p:spPr>
        <p:txBody>
          <a:bodyPr spcFirstLastPara="1" wrap="square" lIns="91425" tIns="91425" rIns="91425" bIns="91425" anchor="t" anchorCtr="0">
            <a:spAutoFit/>
          </a:bodyPr>
          <a:lstStyle/>
          <a:p>
            <a:pPr algn="ctr">
              <a:buClr>
                <a:schemeClr val="dk1"/>
              </a:buClr>
              <a:buSzPct val="75000"/>
            </a:pPr>
            <a:r>
              <a:rPr lang="en-US" b="1" dirty="0">
                <a:solidFill>
                  <a:schemeClr val="dk1"/>
                </a:solidFill>
              </a:rPr>
              <a:t>Alyssa Knox</a:t>
            </a:r>
            <a:endParaRPr lang="en-US" b="1" i="0" u="none" strike="noStrike" cap="none" dirty="0">
              <a:solidFill>
                <a:schemeClr val="dk1"/>
              </a:solidFill>
              <a:latin typeface="Arial"/>
              <a:ea typeface="Arial"/>
              <a:cs typeface="Arial"/>
            </a:endParaRPr>
          </a:p>
          <a:p>
            <a:pPr algn="ctr">
              <a:buClr>
                <a:schemeClr val="dk1"/>
              </a:buClr>
              <a:buSzPct val="75000"/>
            </a:pPr>
            <a:r>
              <a:rPr lang="en-US" sz="1200" i="1">
                <a:ea typeface="PMingLiU"/>
              </a:rPr>
              <a:t>Environment and Development </a:t>
            </a:r>
            <a:r>
              <a:rPr lang="en-US" sz="1200" i="1" dirty="0">
                <a:ea typeface="PMingLiU"/>
              </a:rPr>
              <a:t>Planner II, North Central Texas Council of Governments</a:t>
            </a:r>
            <a:endParaRPr lang="en-US" sz="1200" i="1" dirty="0">
              <a:solidFill>
                <a:srgbClr val="000000"/>
              </a:solidFill>
              <a:effectLst/>
              <a:latin typeface="Arial" panose="020B0604020202020204" pitchFamily="34" charset="0"/>
              <a:ea typeface="PMingLiU" panose="02020500000000000000" pitchFamily="18" charset="-120"/>
            </a:endParaRPr>
          </a:p>
          <a:p>
            <a:pPr marR="0" lvl="0" algn="ctr" rtl="0">
              <a:lnSpc>
                <a:spcPct val="100000"/>
              </a:lnSpc>
              <a:spcBef>
                <a:spcPts val="0"/>
              </a:spcBef>
              <a:spcAft>
                <a:spcPts val="0"/>
              </a:spcAft>
              <a:buClr>
                <a:schemeClr val="dk1"/>
              </a:buClr>
              <a:buSzPct val="75000"/>
            </a:pPr>
            <a:r>
              <a:rPr lang="en-US" sz="1200" dirty="0">
                <a:solidFill>
                  <a:schemeClr val="dk1"/>
                </a:solidFill>
                <a:ea typeface="PMingLiU"/>
              </a:rPr>
              <a:t>(</a:t>
            </a:r>
            <a:r>
              <a:rPr lang="en-US" sz="1200" dirty="0">
                <a:solidFill>
                  <a:schemeClr val="dk1"/>
                </a:solidFill>
                <a:effectLst/>
                <a:ea typeface="PMingLiU"/>
              </a:rPr>
              <a:t>NCTCOG</a:t>
            </a:r>
            <a:r>
              <a:rPr lang="en-US" sz="1200" dirty="0">
                <a:solidFill>
                  <a:schemeClr val="dk1"/>
                </a:solidFill>
                <a:ea typeface="PMingLiU"/>
              </a:rPr>
              <a:t>)</a:t>
            </a:r>
            <a:endParaRPr lang="en-US" sz="1200">
              <a:solidFill>
                <a:schemeClr val="dk1"/>
              </a:solidFill>
              <a:ea typeface="PMingLiU"/>
            </a:endParaRPr>
          </a:p>
          <a:p>
            <a:pPr algn="ctr"/>
            <a:r>
              <a:rPr lang="en-US" sz="1200">
                <a:solidFill>
                  <a:schemeClr val="dk1"/>
                </a:solidFill>
                <a:ea typeface="PMingLiU"/>
              </a:rPr>
              <a:t>aknox@nctcog.org</a:t>
            </a:r>
            <a:endParaRPr lang="en-US">
              <a:solidFill>
                <a:schemeClr val="dk1"/>
              </a:solidFill>
            </a:endParaRPr>
          </a:p>
        </p:txBody>
      </p:sp>
      <p:sp>
        <p:nvSpPr>
          <p:cNvPr id="7" name="Google Shape;114;p3">
            <a:extLst>
              <a:ext uri="{FF2B5EF4-FFF2-40B4-BE49-F238E27FC236}">
                <a16:creationId xmlns:a16="http://schemas.microsoft.com/office/drawing/2014/main" id="{DA41D2CA-CD40-EC7E-00C0-550F5232EEE9}"/>
              </a:ext>
            </a:extLst>
          </p:cNvPr>
          <p:cNvSpPr txBox="1"/>
          <p:nvPr/>
        </p:nvSpPr>
        <p:spPr>
          <a:xfrm>
            <a:off x="-87262" y="3886645"/>
            <a:ext cx="2544997" cy="1508075"/>
          </a:xfrm>
          <a:prstGeom prst="rect">
            <a:avLst/>
          </a:prstGeom>
          <a:noFill/>
          <a:ln>
            <a:noFill/>
          </a:ln>
        </p:spPr>
        <p:txBody>
          <a:bodyPr spcFirstLastPara="1" wrap="square" lIns="91425" tIns="91425" rIns="91425" bIns="91425" anchor="t" anchorCtr="0">
            <a:spAutoFit/>
          </a:bodyPr>
          <a:lstStyle/>
          <a:p>
            <a:pPr algn="ctr">
              <a:buClr>
                <a:schemeClr val="dk1"/>
              </a:buClr>
              <a:buSzPct val="75000"/>
            </a:pPr>
            <a:r>
              <a:rPr lang="en-US" b="1" dirty="0">
                <a:solidFill>
                  <a:schemeClr val="dk1"/>
                </a:solidFill>
              </a:rPr>
              <a:t>Joaquin Escalante</a:t>
            </a:r>
            <a:endParaRPr lang="en-US" b="1" i="0" u="none" strike="noStrike" cap="none" dirty="0">
              <a:solidFill>
                <a:schemeClr val="dk1"/>
              </a:solidFill>
              <a:latin typeface="Arial"/>
              <a:ea typeface="Arial"/>
              <a:cs typeface="Arial"/>
            </a:endParaRPr>
          </a:p>
          <a:p>
            <a:pPr algn="ctr">
              <a:buClr>
                <a:schemeClr val="dk1"/>
              </a:buClr>
              <a:buSzPct val="75000"/>
            </a:pPr>
            <a:r>
              <a:rPr lang="en-US" sz="1200" i="1">
                <a:ea typeface="PMingLiU"/>
              </a:rPr>
              <a:t>Transportation </a:t>
            </a:r>
            <a:r>
              <a:rPr lang="en-US" sz="1200" i="1" dirty="0">
                <a:ea typeface="PMingLiU"/>
              </a:rPr>
              <a:t>Planner I</a:t>
            </a:r>
            <a:endParaRPr lang="en-US" sz="1200" i="1">
              <a:ea typeface="PMingLiU"/>
            </a:endParaRPr>
          </a:p>
          <a:p>
            <a:pPr algn="ctr">
              <a:buClr>
                <a:schemeClr val="dk1"/>
              </a:buClr>
              <a:buSzPct val="75000"/>
            </a:pPr>
            <a:r>
              <a:rPr lang="en-US" sz="1200" i="1">
                <a:ea typeface="PMingLiU"/>
              </a:rPr>
              <a:t>Dallas-Fort Worth Clean Cities </a:t>
            </a:r>
          </a:p>
          <a:p>
            <a:pPr algn="ctr">
              <a:buClr>
                <a:schemeClr val="dk1"/>
              </a:buClr>
              <a:buSzPct val="75000"/>
            </a:pPr>
            <a:r>
              <a:rPr lang="en-US" sz="1200" i="1" dirty="0">
                <a:ea typeface="PMingLiU"/>
              </a:rPr>
              <a:t>North Central Texas Council of Governments</a:t>
            </a:r>
            <a:endParaRPr lang="en-US" sz="1200" i="1" dirty="0">
              <a:solidFill>
                <a:srgbClr val="000000"/>
              </a:solidFill>
              <a:effectLst/>
              <a:latin typeface="Arial" panose="020B0604020202020204" pitchFamily="34" charset="0"/>
              <a:ea typeface="PMingLiU" panose="02020500000000000000" pitchFamily="18" charset="-120"/>
            </a:endParaRPr>
          </a:p>
          <a:p>
            <a:pPr marR="0" lvl="0" algn="ctr" rtl="0">
              <a:lnSpc>
                <a:spcPct val="100000"/>
              </a:lnSpc>
              <a:spcBef>
                <a:spcPts val="0"/>
              </a:spcBef>
              <a:spcAft>
                <a:spcPts val="0"/>
              </a:spcAft>
              <a:buClr>
                <a:schemeClr val="dk1"/>
              </a:buClr>
              <a:buSzPct val="75000"/>
            </a:pPr>
            <a:r>
              <a:rPr lang="en-US" sz="1200" dirty="0">
                <a:solidFill>
                  <a:schemeClr val="dk1"/>
                </a:solidFill>
                <a:ea typeface="PMingLiU"/>
              </a:rPr>
              <a:t>(</a:t>
            </a:r>
            <a:r>
              <a:rPr lang="en-US" sz="1200" dirty="0">
                <a:solidFill>
                  <a:schemeClr val="dk1"/>
                </a:solidFill>
                <a:effectLst/>
                <a:ea typeface="PMingLiU"/>
              </a:rPr>
              <a:t>NCTCOG</a:t>
            </a:r>
            <a:r>
              <a:rPr lang="en-US" sz="1200" dirty="0">
                <a:solidFill>
                  <a:schemeClr val="dk1"/>
                </a:solidFill>
                <a:ea typeface="PMingLiU"/>
              </a:rPr>
              <a:t>)</a:t>
            </a:r>
            <a:endParaRPr lang="en-US" sz="1200">
              <a:solidFill>
                <a:schemeClr val="dk1"/>
              </a:solidFill>
              <a:ea typeface="PMingLiU"/>
            </a:endParaRPr>
          </a:p>
          <a:p>
            <a:pPr algn="ctr"/>
            <a:r>
              <a:rPr lang="en-US" sz="1200">
                <a:solidFill>
                  <a:schemeClr val="dk1"/>
                </a:solidFill>
                <a:ea typeface="PMingLiU"/>
              </a:rPr>
              <a:t>jescalante@nctcog.org</a:t>
            </a:r>
            <a:endParaRPr lang="en-US">
              <a:solidFill>
                <a:schemeClr val="dk1"/>
              </a:solidFill>
            </a:endParaRPr>
          </a:p>
        </p:txBody>
      </p:sp>
      <p:pic>
        <p:nvPicPr>
          <p:cNvPr id="10" name="Picture 9" descr="A person with a goatee and beard&#10;&#10;Description automatically generated">
            <a:extLst>
              <a:ext uri="{FF2B5EF4-FFF2-40B4-BE49-F238E27FC236}">
                <a16:creationId xmlns:a16="http://schemas.microsoft.com/office/drawing/2014/main" id="{DFBB8857-0B6F-3F06-269C-795805CD7B39}"/>
              </a:ext>
            </a:extLst>
          </p:cNvPr>
          <p:cNvPicPr>
            <a:picLocks noChangeAspect="1"/>
          </p:cNvPicPr>
          <p:nvPr/>
        </p:nvPicPr>
        <p:blipFill rotWithShape="1">
          <a:blip r:embed="rId5"/>
          <a:srcRect l="10182" t="18889" r="9454" b="13611"/>
          <a:stretch/>
        </p:blipFill>
        <p:spPr>
          <a:xfrm>
            <a:off x="423241" y="2136214"/>
            <a:ext cx="1619655" cy="1784034"/>
          </a:xfrm>
          <a:prstGeom prst="rect">
            <a:avLst/>
          </a:prstGeom>
        </p:spPr>
      </p:pic>
      <p:pic>
        <p:nvPicPr>
          <p:cNvPr id="14" name="Picture 13" descr="A person in a black suit&#10;&#10;Description automatically generated">
            <a:extLst>
              <a:ext uri="{FF2B5EF4-FFF2-40B4-BE49-F238E27FC236}">
                <a16:creationId xmlns:a16="http://schemas.microsoft.com/office/drawing/2014/main" id="{08F45210-C46C-1508-172D-78C466E35276}"/>
              </a:ext>
            </a:extLst>
          </p:cNvPr>
          <p:cNvPicPr>
            <a:picLocks noChangeAspect="1"/>
          </p:cNvPicPr>
          <p:nvPr/>
        </p:nvPicPr>
        <p:blipFill rotWithShape="1">
          <a:blip r:embed="rId6"/>
          <a:srcRect l="1" t="20148" r="49" b="25630"/>
          <a:stretch/>
        </p:blipFill>
        <p:spPr>
          <a:xfrm>
            <a:off x="2690049" y="2130304"/>
            <a:ext cx="1766141" cy="1784763"/>
          </a:xfrm>
          <a:prstGeom prst="rect">
            <a:avLst/>
          </a:prstGeom>
        </p:spPr>
      </p:pic>
      <p:pic>
        <p:nvPicPr>
          <p:cNvPr id="9" name="Picture 8" descr="A person smiling for a picture&#10;&#10;Description automatically generated">
            <a:extLst>
              <a:ext uri="{FF2B5EF4-FFF2-40B4-BE49-F238E27FC236}">
                <a16:creationId xmlns:a16="http://schemas.microsoft.com/office/drawing/2014/main" id="{F49E3FB9-13C8-3200-6D88-42D2899246D9}"/>
              </a:ext>
            </a:extLst>
          </p:cNvPr>
          <p:cNvPicPr>
            <a:picLocks noChangeAspect="1"/>
          </p:cNvPicPr>
          <p:nvPr/>
        </p:nvPicPr>
        <p:blipFill>
          <a:blip r:embed="rId7"/>
          <a:stretch>
            <a:fillRect/>
          </a:stretch>
        </p:blipFill>
        <p:spPr>
          <a:xfrm>
            <a:off x="5016449" y="2130304"/>
            <a:ext cx="1605212" cy="1792989"/>
          </a:xfrm>
          <a:prstGeom prst="rect">
            <a:avLst/>
          </a:prstGeom>
        </p:spPr>
      </p:pic>
      <p:sp>
        <p:nvSpPr>
          <p:cNvPr id="11" name="Google Shape;114;p3">
            <a:extLst>
              <a:ext uri="{FF2B5EF4-FFF2-40B4-BE49-F238E27FC236}">
                <a16:creationId xmlns:a16="http://schemas.microsoft.com/office/drawing/2014/main" id="{5D8F09F0-625A-2E0A-6BC5-DE9A31869DF8}"/>
              </a:ext>
            </a:extLst>
          </p:cNvPr>
          <p:cNvSpPr txBox="1"/>
          <p:nvPr/>
        </p:nvSpPr>
        <p:spPr>
          <a:xfrm>
            <a:off x="4546556" y="3893085"/>
            <a:ext cx="2544997" cy="1508075"/>
          </a:xfrm>
          <a:prstGeom prst="rect">
            <a:avLst/>
          </a:prstGeom>
          <a:noFill/>
          <a:ln>
            <a:noFill/>
          </a:ln>
        </p:spPr>
        <p:txBody>
          <a:bodyPr spcFirstLastPara="1" wrap="square" lIns="91425" tIns="91425" rIns="91425" bIns="91425" anchor="t" anchorCtr="0">
            <a:spAutoFit/>
          </a:bodyPr>
          <a:lstStyle/>
          <a:p>
            <a:pPr algn="ctr">
              <a:buClr>
                <a:schemeClr val="dk1"/>
              </a:buClr>
              <a:buSzPct val="75000"/>
            </a:pPr>
            <a:r>
              <a:rPr lang="en-US" b="1">
                <a:solidFill>
                  <a:schemeClr val="dk1"/>
                </a:solidFill>
              </a:rPr>
              <a:t>Amy Hodges</a:t>
            </a:r>
            <a:endParaRPr lang="en-US" b="1" i="0" u="none" strike="noStrike" cap="none">
              <a:solidFill>
                <a:schemeClr val="dk1"/>
              </a:solidFill>
              <a:latin typeface="Arial"/>
              <a:ea typeface="Arial"/>
              <a:cs typeface="Arial"/>
            </a:endParaRPr>
          </a:p>
          <a:p>
            <a:pPr algn="ctr">
              <a:buClr>
                <a:schemeClr val="dk1"/>
              </a:buClr>
              <a:buSzPct val="75000"/>
            </a:pPr>
            <a:r>
              <a:rPr lang="en-US" sz="1200" i="1">
                <a:ea typeface="PMingLiU"/>
              </a:rPr>
              <a:t>Principal Transportation Planner</a:t>
            </a:r>
          </a:p>
          <a:p>
            <a:pPr algn="ctr">
              <a:buClr>
                <a:schemeClr val="dk1"/>
              </a:buClr>
              <a:buSzPct val="75000"/>
            </a:pPr>
            <a:r>
              <a:rPr lang="en-US" sz="1200" i="1">
                <a:ea typeface="PMingLiU"/>
              </a:rPr>
              <a:t>Dallas-Fort Worth Clean Cities</a:t>
            </a:r>
          </a:p>
          <a:p>
            <a:pPr algn="ctr">
              <a:buClr>
                <a:schemeClr val="dk1"/>
              </a:buClr>
              <a:buSzPct val="75000"/>
            </a:pPr>
            <a:r>
              <a:rPr lang="en-US" sz="1200" i="1">
                <a:ea typeface="PMingLiU"/>
              </a:rPr>
              <a:t>North Central Texas Council of Governments</a:t>
            </a:r>
            <a:endParaRPr lang="en-US" sz="1200" i="1">
              <a:solidFill>
                <a:srgbClr val="000000"/>
              </a:solidFill>
              <a:effectLst/>
              <a:latin typeface="Arial" panose="020B0604020202020204" pitchFamily="34" charset="0"/>
              <a:ea typeface="PMingLiU" panose="02020500000000000000" pitchFamily="18" charset="-120"/>
            </a:endParaRPr>
          </a:p>
          <a:p>
            <a:pPr marR="0" lvl="0" algn="ctr" rtl="0">
              <a:lnSpc>
                <a:spcPct val="100000"/>
              </a:lnSpc>
              <a:spcBef>
                <a:spcPts val="0"/>
              </a:spcBef>
              <a:spcAft>
                <a:spcPts val="0"/>
              </a:spcAft>
              <a:buClr>
                <a:schemeClr val="dk1"/>
              </a:buClr>
              <a:buSzPct val="75000"/>
            </a:pPr>
            <a:r>
              <a:rPr lang="en-US" sz="1200">
                <a:solidFill>
                  <a:schemeClr val="dk1"/>
                </a:solidFill>
                <a:ea typeface="PMingLiU"/>
              </a:rPr>
              <a:t>(</a:t>
            </a:r>
            <a:r>
              <a:rPr lang="en-US" sz="1200">
                <a:solidFill>
                  <a:schemeClr val="dk1"/>
                </a:solidFill>
                <a:effectLst/>
                <a:ea typeface="PMingLiU"/>
              </a:rPr>
              <a:t>NCTCOG</a:t>
            </a:r>
            <a:r>
              <a:rPr lang="en-US" sz="1200">
                <a:solidFill>
                  <a:schemeClr val="dk1"/>
                </a:solidFill>
                <a:ea typeface="PMingLiU"/>
              </a:rPr>
              <a:t>)</a:t>
            </a:r>
          </a:p>
          <a:p>
            <a:pPr algn="ctr"/>
            <a:r>
              <a:rPr lang="en-US" sz="1200">
                <a:solidFill>
                  <a:schemeClr val="dk1"/>
                </a:solidFill>
                <a:ea typeface="PMingLiU"/>
              </a:rPr>
              <a:t>ahodges@nctcog.org</a:t>
            </a:r>
            <a:endParaRPr lang="en-US">
              <a:solidFill>
                <a:schemeClr val="dk1"/>
              </a:solidFill>
            </a:endParaRPr>
          </a:p>
        </p:txBody>
      </p:sp>
    </p:spTree>
    <p:extLst>
      <p:ext uri="{BB962C8B-B14F-4D97-AF65-F5344CB8AC3E}">
        <p14:creationId xmlns:p14="http://schemas.microsoft.com/office/powerpoint/2010/main" val="3816798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
        <p:nvSpPr>
          <p:cNvPr id="301" name="Google Shape;301;p13"/>
          <p:cNvSpPr txBox="1">
            <a:spLocks noGrp="1"/>
          </p:cNvSpPr>
          <p:nvPr>
            <p:ph type="title"/>
          </p:nvPr>
        </p:nvSpPr>
        <p:spPr>
          <a:xfrm>
            <a:off x="838200" y="22198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sz="4000">
                <a:latin typeface="Arial"/>
                <a:ea typeface="Arial"/>
                <a:cs typeface="Arial"/>
                <a:sym typeface="Arial"/>
              </a:rPr>
              <a:t>Why Participate in the Cohort?</a:t>
            </a:r>
            <a:endParaRPr sz="4000"/>
          </a:p>
        </p:txBody>
      </p:sp>
      <p:pic>
        <p:nvPicPr>
          <p:cNvPr id="4" name="Graphic 3" descr="Brain in head outline">
            <a:extLst>
              <a:ext uri="{FF2B5EF4-FFF2-40B4-BE49-F238E27FC236}">
                <a16:creationId xmlns:a16="http://schemas.microsoft.com/office/drawing/2014/main" id="{4781959E-0394-83C3-A3DD-ACD608AB9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5006" y="2160563"/>
            <a:ext cx="914400" cy="914400"/>
          </a:xfrm>
          <a:prstGeom prst="rect">
            <a:avLst/>
          </a:prstGeom>
        </p:spPr>
      </p:pic>
      <p:pic>
        <p:nvPicPr>
          <p:cNvPr id="6" name="Graphic 5" descr="Medal outline">
            <a:extLst>
              <a:ext uri="{FF2B5EF4-FFF2-40B4-BE49-F238E27FC236}">
                <a16:creationId xmlns:a16="http://schemas.microsoft.com/office/drawing/2014/main" id="{2A5D604B-F61A-5BE6-3E10-BE40739022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06465" y="2162908"/>
            <a:ext cx="914400" cy="914400"/>
          </a:xfrm>
          <a:prstGeom prst="rect">
            <a:avLst/>
          </a:prstGeom>
        </p:spPr>
      </p:pic>
      <p:pic>
        <p:nvPicPr>
          <p:cNvPr id="8" name="Graphic 7" descr="Connections outline">
            <a:extLst>
              <a:ext uri="{FF2B5EF4-FFF2-40B4-BE49-F238E27FC236}">
                <a16:creationId xmlns:a16="http://schemas.microsoft.com/office/drawing/2014/main" id="{0F71133B-CFDC-557A-C68A-E3265B87E0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3752" y="2164082"/>
            <a:ext cx="914400" cy="914400"/>
          </a:xfrm>
          <a:prstGeom prst="rect">
            <a:avLst/>
          </a:prstGeom>
        </p:spPr>
      </p:pic>
      <p:pic>
        <p:nvPicPr>
          <p:cNvPr id="12" name="Graphic 11" descr="Business Growth outline">
            <a:extLst>
              <a:ext uri="{FF2B5EF4-FFF2-40B4-BE49-F238E27FC236}">
                <a16:creationId xmlns:a16="http://schemas.microsoft.com/office/drawing/2014/main" id="{156DE948-94CA-65D6-254E-C2E0C221CE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88364" y="2134189"/>
            <a:ext cx="914400" cy="914400"/>
          </a:xfrm>
          <a:prstGeom prst="rect">
            <a:avLst/>
          </a:prstGeom>
        </p:spPr>
      </p:pic>
      <p:sp>
        <p:nvSpPr>
          <p:cNvPr id="13" name="TextBox 12">
            <a:extLst>
              <a:ext uri="{FF2B5EF4-FFF2-40B4-BE49-F238E27FC236}">
                <a16:creationId xmlns:a16="http://schemas.microsoft.com/office/drawing/2014/main" id="{3F98A8EE-AD6B-6DD2-7C63-99473423197B}"/>
              </a:ext>
            </a:extLst>
          </p:cNvPr>
          <p:cNvSpPr txBox="1"/>
          <p:nvPr/>
        </p:nvSpPr>
        <p:spPr>
          <a:xfrm>
            <a:off x="282526" y="3153217"/>
            <a:ext cx="2499360" cy="1754326"/>
          </a:xfrm>
          <a:prstGeom prst="rect">
            <a:avLst/>
          </a:prstGeom>
          <a:noFill/>
        </p:spPr>
        <p:txBody>
          <a:bodyPr wrap="square">
            <a:spAutoFit/>
          </a:bodyPr>
          <a:lstStyle/>
          <a:p>
            <a:pPr algn="ctr" rtl="0">
              <a:spcBef>
                <a:spcPts val="0"/>
              </a:spcBef>
              <a:spcAft>
                <a:spcPts val="1000"/>
              </a:spcAft>
            </a:pPr>
            <a:r>
              <a:rPr lang="en-US" sz="1800">
                <a:latin typeface="+mn-lt"/>
              </a:rPr>
              <a:t>Gain a deeper understanding of solar best practices and emerging issues, such as federal funding opportunities</a:t>
            </a:r>
          </a:p>
        </p:txBody>
      </p:sp>
      <p:sp>
        <p:nvSpPr>
          <p:cNvPr id="14" name="TextBox 13">
            <a:extLst>
              <a:ext uri="{FF2B5EF4-FFF2-40B4-BE49-F238E27FC236}">
                <a16:creationId xmlns:a16="http://schemas.microsoft.com/office/drawing/2014/main" id="{51600AD7-1145-0FB9-39F7-7DBA7610DDD3}"/>
              </a:ext>
            </a:extLst>
          </p:cNvPr>
          <p:cNvSpPr txBox="1"/>
          <p:nvPr/>
        </p:nvSpPr>
        <p:spPr>
          <a:xfrm>
            <a:off x="9275885" y="3152405"/>
            <a:ext cx="2575559" cy="1754326"/>
          </a:xfrm>
          <a:prstGeom prst="rect">
            <a:avLst/>
          </a:prstGeom>
          <a:noFill/>
        </p:spPr>
        <p:txBody>
          <a:bodyPr wrap="square">
            <a:spAutoFit/>
          </a:bodyPr>
          <a:lstStyle/>
          <a:p>
            <a:pPr algn="ctr" rtl="0">
              <a:spcBef>
                <a:spcPts val="0"/>
              </a:spcBef>
              <a:spcAft>
                <a:spcPts val="1000"/>
              </a:spcAft>
            </a:pPr>
            <a:r>
              <a:rPr lang="en-US" sz="1800">
                <a:latin typeface="+mn-lt"/>
              </a:rPr>
              <a:t>Earn a nationally recognized designation from the U.S. Department of Energy and other media acknowledgement </a:t>
            </a:r>
          </a:p>
        </p:txBody>
      </p:sp>
      <p:sp>
        <p:nvSpPr>
          <p:cNvPr id="15" name="TextBox 14">
            <a:extLst>
              <a:ext uri="{FF2B5EF4-FFF2-40B4-BE49-F238E27FC236}">
                <a16:creationId xmlns:a16="http://schemas.microsoft.com/office/drawing/2014/main" id="{344BBB0D-9058-0F2B-2AE6-B08A1D07C826}"/>
              </a:ext>
            </a:extLst>
          </p:cNvPr>
          <p:cNvSpPr txBox="1"/>
          <p:nvPr/>
        </p:nvSpPr>
        <p:spPr>
          <a:xfrm>
            <a:off x="6351271" y="3137751"/>
            <a:ext cx="2575559" cy="2031325"/>
          </a:xfrm>
          <a:prstGeom prst="rect">
            <a:avLst/>
          </a:prstGeom>
          <a:noFill/>
        </p:spPr>
        <p:txBody>
          <a:bodyPr wrap="square">
            <a:spAutoFit/>
          </a:bodyPr>
          <a:lstStyle/>
          <a:p>
            <a:pPr algn="ctr" rtl="0">
              <a:spcBef>
                <a:spcPts val="0"/>
              </a:spcBef>
              <a:spcAft>
                <a:spcPts val="1000"/>
              </a:spcAft>
            </a:pPr>
            <a:r>
              <a:rPr lang="en-US" sz="1800">
                <a:latin typeface="+mn-lt"/>
              </a:rPr>
              <a:t>Connect with your peers from other local governments in the region to hear about their efforts, successes, and lessons learned</a:t>
            </a:r>
          </a:p>
        </p:txBody>
      </p:sp>
      <p:sp>
        <p:nvSpPr>
          <p:cNvPr id="16" name="TextBox 15">
            <a:extLst>
              <a:ext uri="{FF2B5EF4-FFF2-40B4-BE49-F238E27FC236}">
                <a16:creationId xmlns:a16="http://schemas.microsoft.com/office/drawing/2014/main" id="{EB4E6FD8-F0F3-2C7E-09D5-EC227B867320}"/>
              </a:ext>
            </a:extLst>
          </p:cNvPr>
          <p:cNvSpPr txBox="1"/>
          <p:nvPr/>
        </p:nvSpPr>
        <p:spPr>
          <a:xfrm>
            <a:off x="3379765" y="3137751"/>
            <a:ext cx="2407917" cy="2031325"/>
          </a:xfrm>
          <a:prstGeom prst="rect">
            <a:avLst/>
          </a:prstGeom>
          <a:noFill/>
        </p:spPr>
        <p:txBody>
          <a:bodyPr wrap="square">
            <a:spAutoFit/>
          </a:bodyPr>
          <a:lstStyle/>
          <a:p>
            <a:pPr algn="ctr" rtl="0">
              <a:spcBef>
                <a:spcPts val="0"/>
              </a:spcBef>
              <a:spcAft>
                <a:spcPts val="1000"/>
              </a:spcAft>
            </a:pPr>
            <a:r>
              <a:rPr lang="en-US" sz="1800">
                <a:latin typeface="+mn-lt"/>
              </a:rPr>
              <a:t>Work through the </a:t>
            </a:r>
            <a:r>
              <a:rPr lang="en-US" sz="1800" err="1">
                <a:latin typeface="+mn-lt"/>
              </a:rPr>
              <a:t>SolSmart</a:t>
            </a:r>
            <a:r>
              <a:rPr lang="en-US" sz="1800">
                <a:latin typeface="+mn-lt"/>
              </a:rPr>
              <a:t> program in an expedited way with a curated session structure and pathway to designation</a:t>
            </a:r>
          </a:p>
        </p:txBody>
      </p:sp>
    </p:spTree>
    <p:extLst>
      <p:ext uri="{BB962C8B-B14F-4D97-AF65-F5344CB8AC3E}">
        <p14:creationId xmlns:p14="http://schemas.microsoft.com/office/powerpoint/2010/main" val="3210667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7"/>
          <p:cNvSpPr txBox="1">
            <a:spLocks noGrp="1"/>
          </p:cNvSpPr>
          <p:nvPr>
            <p:ph type="title"/>
          </p:nvPr>
        </p:nvSpPr>
        <p:spPr>
          <a:xfrm>
            <a:off x="682552" y="504927"/>
            <a:ext cx="10515600" cy="749300"/>
          </a:xfrm>
          <a:prstGeom prst="rect">
            <a:avLst/>
          </a:prstGeom>
          <a:noFill/>
          <a:ln>
            <a:noFill/>
          </a:ln>
        </p:spPr>
        <p:txBody>
          <a:bodyPr spcFirstLastPara="1" wrap="square" lIns="91425" tIns="45700" rIns="91425" bIns="45700" anchor="ctr" anchorCtr="0">
            <a:normAutofit fontScale="90000"/>
          </a:bodyPr>
          <a:lstStyle/>
          <a:p>
            <a:r>
              <a:rPr lang="en-US" sz="4000">
                <a:latin typeface="Arial"/>
                <a:cs typeface="Arial"/>
                <a:sym typeface="Arial"/>
              </a:rPr>
              <a:t>Next Steps for Communities Interested in Participating in the Cohort</a:t>
            </a:r>
            <a:endParaRPr lang="en-US" sz="4000">
              <a:solidFill>
                <a:srgbClr val="000000"/>
              </a:solidFill>
              <a:latin typeface="Arial"/>
              <a:cs typeface="Arial"/>
              <a:sym typeface="Arial"/>
            </a:endParaRPr>
          </a:p>
        </p:txBody>
      </p:sp>
      <p:pic>
        <p:nvPicPr>
          <p:cNvPr id="227" name="Google Shape;227;p7"/>
          <p:cNvPicPr preferRelativeResize="0"/>
          <p:nvPr/>
        </p:nvPicPr>
        <p:blipFill rotWithShape="1">
          <a:blip r:embed="rId3">
            <a:alphaModFix/>
          </a:blip>
          <a:srcRect/>
          <a:stretch/>
        </p:blipFill>
        <p:spPr>
          <a:xfrm>
            <a:off x="10817352" y="283464"/>
            <a:ext cx="1220929" cy="719889"/>
          </a:xfrm>
          <a:prstGeom prst="rect">
            <a:avLst/>
          </a:prstGeom>
          <a:noFill/>
          <a:ln>
            <a:noFill/>
          </a:ln>
        </p:spPr>
      </p:pic>
      <p:pic>
        <p:nvPicPr>
          <p:cNvPr id="2" name="Picture 1" descr="A solar statement with a signature&#10;&#10;Description automatically generated">
            <a:extLst>
              <a:ext uri="{FF2B5EF4-FFF2-40B4-BE49-F238E27FC236}">
                <a16:creationId xmlns:a16="http://schemas.microsoft.com/office/drawing/2014/main" id="{B152BA96-7FF5-CA91-EF77-95DFA498A59D}"/>
              </a:ext>
            </a:extLst>
          </p:cNvPr>
          <p:cNvPicPr>
            <a:picLocks noChangeAspect="1"/>
          </p:cNvPicPr>
          <p:nvPr/>
        </p:nvPicPr>
        <p:blipFill rotWithShape="1">
          <a:blip r:embed="rId4"/>
          <a:srcRect t="759" r="-293" b="253"/>
          <a:stretch/>
        </p:blipFill>
        <p:spPr>
          <a:xfrm>
            <a:off x="7322209" y="1580611"/>
            <a:ext cx="4534997" cy="5177782"/>
          </a:xfrm>
          <a:prstGeom prst="rect">
            <a:avLst/>
          </a:prstGeom>
          <a:ln>
            <a:solidFill>
              <a:schemeClr val="tx1"/>
            </a:solidFill>
          </a:ln>
        </p:spPr>
      </p:pic>
      <p:sp>
        <p:nvSpPr>
          <p:cNvPr id="8" name="Google Shape;236;p13">
            <a:extLst>
              <a:ext uri="{FF2B5EF4-FFF2-40B4-BE49-F238E27FC236}">
                <a16:creationId xmlns:a16="http://schemas.microsoft.com/office/drawing/2014/main" id="{5FCBCC63-7FBA-1BFA-AA4C-D5BAC7AA8583}"/>
              </a:ext>
            </a:extLst>
          </p:cNvPr>
          <p:cNvSpPr txBox="1"/>
          <p:nvPr/>
        </p:nvSpPr>
        <p:spPr>
          <a:xfrm>
            <a:off x="615510" y="1983427"/>
            <a:ext cx="6025162" cy="4006203"/>
          </a:xfrm>
          <a:prstGeom prst="rect">
            <a:avLst/>
          </a:prstGeom>
          <a:noFill/>
          <a:ln>
            <a:noFill/>
          </a:ln>
        </p:spPr>
        <p:txBody>
          <a:bodyPr spcFirstLastPara="1" wrap="square" lIns="68569" tIns="68569" rIns="68569" bIns="68569" anchor="t" anchorCtr="0">
            <a:spAutoFit/>
          </a:bodyPr>
          <a:lstStyle/>
          <a:p>
            <a:pPr marL="685800" indent="-342900">
              <a:spcBef>
                <a:spcPts val="300"/>
              </a:spcBef>
              <a:spcAft>
                <a:spcPts val="400"/>
              </a:spcAft>
              <a:buClr>
                <a:schemeClr val="dk1"/>
              </a:buClr>
              <a:buSzPts val="1100"/>
              <a:buChar char="•"/>
            </a:pPr>
            <a:r>
              <a:rPr lang="en-US" sz="1900">
                <a:solidFill>
                  <a:schemeClr val="dk1"/>
                </a:solidFill>
                <a:ea typeface="Source Sans Pro"/>
                <a:cs typeface="Source Sans Pro"/>
                <a:sym typeface="Source Sans Pro"/>
              </a:rPr>
              <a:t>A</a:t>
            </a:r>
            <a:r>
              <a:rPr lang="en-US" sz="1900">
                <a:solidFill>
                  <a:schemeClr val="dk1"/>
                </a:solidFill>
                <a:latin typeface="Arial"/>
                <a:ea typeface="Source Sans Pro"/>
                <a:cs typeface="Source Sans Pro"/>
                <a:sym typeface="Source Sans Pro"/>
              </a:rPr>
              <a:t> </a:t>
            </a:r>
            <a:r>
              <a:rPr lang="en-US" sz="1900" b="1">
                <a:solidFill>
                  <a:schemeClr val="dk1"/>
                </a:solidFill>
                <a:ea typeface="Source Sans Pro"/>
                <a:cs typeface="Source Sans Pro"/>
                <a:sym typeface="Source Sans Pro"/>
              </a:rPr>
              <a:t>"Solar Statement"</a:t>
            </a:r>
            <a:r>
              <a:rPr lang="en-US" sz="1900">
                <a:solidFill>
                  <a:schemeClr val="dk1"/>
                </a:solidFill>
                <a:ea typeface="Source Sans Pro"/>
                <a:cs typeface="Source Sans Pro"/>
                <a:sym typeface="Source Sans Pro"/>
              </a:rPr>
              <a:t> (PR-1)</a:t>
            </a:r>
            <a:r>
              <a:rPr lang="en-US" sz="1900" b="1">
                <a:solidFill>
                  <a:schemeClr val="dk1"/>
                </a:solidFill>
                <a:ea typeface="Source Sans Pro"/>
                <a:cs typeface="Source Sans Pro"/>
                <a:sym typeface="Source Sans Pro"/>
              </a:rPr>
              <a:t> </a:t>
            </a:r>
            <a:r>
              <a:rPr lang="en-US" sz="1900">
                <a:solidFill>
                  <a:schemeClr val="dk1"/>
                </a:solidFill>
                <a:ea typeface="Source Sans Pro"/>
                <a:sym typeface="Source Sans Pro"/>
              </a:rPr>
              <a:t>is a letter that demonstrates your local government's commitment to pursuing </a:t>
            </a:r>
            <a:r>
              <a:rPr lang="en-US" sz="1900" err="1">
                <a:solidFill>
                  <a:schemeClr val="dk1"/>
                </a:solidFill>
                <a:ea typeface="Source Sans Pro"/>
                <a:sym typeface="Source Sans Pro"/>
              </a:rPr>
              <a:t>SolSmart</a:t>
            </a:r>
            <a:r>
              <a:rPr lang="en-US" sz="1900">
                <a:solidFill>
                  <a:schemeClr val="dk1"/>
                </a:solidFill>
                <a:ea typeface="Source Sans Pro"/>
                <a:sym typeface="Source Sans Pro"/>
              </a:rPr>
              <a:t> designation.</a:t>
            </a:r>
            <a:endParaRPr lang="en-US" sz="1900">
              <a:solidFill>
                <a:schemeClr val="dk1"/>
              </a:solidFill>
              <a:ea typeface="Source Sans Pro"/>
            </a:endParaRPr>
          </a:p>
          <a:p>
            <a:pPr marL="685800" indent="-342900">
              <a:spcBef>
                <a:spcPts val="300"/>
              </a:spcBef>
              <a:spcAft>
                <a:spcPts val="400"/>
              </a:spcAft>
              <a:buSzPts val="1100"/>
              <a:buChar char="•"/>
            </a:pPr>
            <a:r>
              <a:rPr lang="en-US" sz="1900">
                <a:solidFill>
                  <a:schemeClr val="dk1"/>
                </a:solidFill>
                <a:ea typeface="Source Sans Pro"/>
              </a:rPr>
              <a:t>All communities receiving technical assistance must submit a Solar Statement, and it's a prerequisite for designation at any tier.</a:t>
            </a:r>
          </a:p>
          <a:p>
            <a:pPr marL="685800" indent="-342900">
              <a:spcBef>
                <a:spcPts val="300"/>
              </a:spcBef>
              <a:spcAft>
                <a:spcPts val="400"/>
              </a:spcAft>
              <a:buSzPts val="1100"/>
              <a:buChar char="•"/>
            </a:pPr>
            <a:r>
              <a:rPr lang="en-US" sz="1900">
                <a:solidFill>
                  <a:schemeClr val="dk1"/>
                </a:solidFill>
                <a:ea typeface="Source Sans Pro"/>
              </a:rPr>
              <a:t>A Solar Statement is </a:t>
            </a:r>
            <a:r>
              <a:rPr lang="en-US" sz="1900" b="1" u="sng">
                <a:solidFill>
                  <a:schemeClr val="dk1"/>
                </a:solidFill>
                <a:ea typeface="Source Sans Pro"/>
              </a:rPr>
              <a:t>not </a:t>
            </a:r>
            <a:r>
              <a:rPr lang="en-US" sz="1900">
                <a:solidFill>
                  <a:schemeClr val="dk1"/>
                </a:solidFill>
                <a:ea typeface="Source Sans Pro"/>
              </a:rPr>
              <a:t>a binding agreement, a memorandum of understanding or any other kind of legal document. </a:t>
            </a:r>
          </a:p>
          <a:p>
            <a:pPr marL="685800" indent="-342900">
              <a:spcBef>
                <a:spcPts val="300"/>
              </a:spcBef>
              <a:spcAft>
                <a:spcPts val="400"/>
              </a:spcAft>
              <a:buSzPts val="1100"/>
              <a:buChar char="•"/>
            </a:pPr>
            <a:r>
              <a:rPr lang="en-US" sz="1900">
                <a:solidFill>
                  <a:schemeClr val="dk1"/>
                </a:solidFill>
                <a:ea typeface="Source Sans Pro"/>
              </a:rPr>
              <a:t>The Solar Statement should be signed by a department head or an elected official, or it can go through a council approval process.</a:t>
            </a:r>
          </a:p>
        </p:txBody>
      </p:sp>
    </p:spTree>
    <p:extLst>
      <p:ext uri="{BB962C8B-B14F-4D97-AF65-F5344CB8AC3E}">
        <p14:creationId xmlns:p14="http://schemas.microsoft.com/office/powerpoint/2010/main" val="2524009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
        <p:nvSpPr>
          <p:cNvPr id="301" name="Google Shape;301;p13"/>
          <p:cNvSpPr txBox="1">
            <a:spLocks noGrp="1"/>
          </p:cNvSpPr>
          <p:nvPr>
            <p:ph type="title"/>
          </p:nvPr>
        </p:nvSpPr>
        <p:spPr>
          <a:xfrm>
            <a:off x="838200" y="22198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sz="4000">
                <a:latin typeface="Arial"/>
                <a:ea typeface="Arial"/>
                <a:cs typeface="Arial"/>
                <a:sym typeface="Arial"/>
              </a:rPr>
              <a:t>Next Steps for Communities Interested in Participating in the Cohort</a:t>
            </a:r>
            <a:endParaRPr sz="4000"/>
          </a:p>
        </p:txBody>
      </p:sp>
      <p:sp>
        <p:nvSpPr>
          <p:cNvPr id="2" name="TextBox 1">
            <a:extLst>
              <a:ext uri="{FF2B5EF4-FFF2-40B4-BE49-F238E27FC236}">
                <a16:creationId xmlns:a16="http://schemas.microsoft.com/office/drawing/2014/main" id="{3FD7357C-D0E0-9166-A8B5-C3B47A963946}"/>
              </a:ext>
            </a:extLst>
          </p:cNvPr>
          <p:cNvSpPr txBox="1"/>
          <p:nvPr/>
        </p:nvSpPr>
        <p:spPr>
          <a:xfrm>
            <a:off x="838200" y="1712384"/>
            <a:ext cx="10392410" cy="3098284"/>
          </a:xfrm>
          <a:prstGeom prst="rect">
            <a:avLst/>
          </a:prstGeom>
          <a:noFill/>
        </p:spPr>
        <p:txBody>
          <a:bodyPr wrap="square" lIns="91440" tIns="45720" rIns="91440" bIns="45720" anchor="t">
            <a:spAutoFit/>
          </a:bodyPr>
          <a:lstStyle/>
          <a:p>
            <a:pPr marL="342900" indent="-342900" rtl="0">
              <a:spcBef>
                <a:spcPts val="0"/>
              </a:spcBef>
              <a:spcAft>
                <a:spcPts val="1000"/>
              </a:spcAft>
              <a:buFont typeface="+mj-lt"/>
              <a:buAutoNum type="arabicPeriod"/>
            </a:pPr>
            <a:r>
              <a:rPr lang="en-US" sz="1800" i="0" u="none" strike="noStrike">
                <a:solidFill>
                  <a:srgbClr val="000000"/>
                </a:solidFill>
                <a:effectLst/>
                <a:latin typeface="+mn-lt"/>
              </a:rPr>
              <a:t>Discuss the opportunity with your team and community leadership.</a:t>
            </a:r>
          </a:p>
          <a:p>
            <a:pPr marL="342900" indent="-342900" rtl="0">
              <a:spcBef>
                <a:spcPts val="0"/>
              </a:spcBef>
              <a:spcAft>
                <a:spcPts val="1000"/>
              </a:spcAft>
              <a:buFont typeface="+mj-lt"/>
              <a:buAutoNum type="arabicPeriod"/>
            </a:pPr>
            <a:r>
              <a:rPr lang="en-US" sz="1800">
                <a:latin typeface="+mn-lt"/>
              </a:rPr>
              <a:t>Engage with permitting/inspection and planning/zoning staff who will need to attend sessions.</a:t>
            </a:r>
            <a:endParaRPr lang="en-US" sz="1800" i="0" u="none" strike="noStrike">
              <a:solidFill>
                <a:srgbClr val="000000"/>
              </a:solidFill>
              <a:effectLst/>
              <a:latin typeface="+mn-lt"/>
            </a:endParaRPr>
          </a:p>
          <a:p>
            <a:pPr marL="342900" indent="-342900">
              <a:spcAft>
                <a:spcPts val="1000"/>
              </a:spcAft>
              <a:buFont typeface="+mj-lt"/>
              <a:buAutoNum type="arabicPeriod"/>
            </a:pPr>
            <a:r>
              <a:rPr lang="en-US" sz="1800">
                <a:latin typeface="+mn-lt"/>
              </a:rPr>
              <a:t>Commit to the cohort by submitting a “Solar Statement” (or by sending an email) to Joaquin Escalante (</a:t>
            </a:r>
            <a:r>
              <a:rPr lang="en-US" sz="1800" dirty="0">
                <a:latin typeface="+mn-lt"/>
              </a:rPr>
              <a:t>energy</a:t>
            </a:r>
            <a:r>
              <a:rPr lang="en-US" sz="1800">
                <a:latin typeface="+mn-lt"/>
              </a:rPr>
              <a:t>@nctcog.org) and Zach Greene (zach.greene@wri.org) </a:t>
            </a:r>
            <a:r>
              <a:rPr lang="en-US" sz="1800" b="1" u="sng">
                <a:latin typeface="+mn-lt"/>
              </a:rPr>
              <a:t>by </a:t>
            </a:r>
            <a:r>
              <a:rPr lang="en-US" sz="1800" b="1" u="sng" dirty="0">
                <a:latin typeface="+mn-lt"/>
              </a:rPr>
              <a:t>Friday, March 22</a:t>
            </a:r>
            <a:r>
              <a:rPr lang="en-US" sz="1800" b="1" u="sng">
                <a:latin typeface="+mn-lt"/>
              </a:rPr>
              <a:t>.</a:t>
            </a:r>
            <a:endParaRPr lang="en-US" sz="1800" dirty="0">
              <a:latin typeface="+mn-lt"/>
            </a:endParaRPr>
          </a:p>
          <a:p>
            <a:pPr lvl="1"/>
            <a:r>
              <a:rPr lang="en-US" sz="1800">
                <a:latin typeface="+mn-lt"/>
              </a:rPr>
              <a:t>	-</a:t>
            </a:r>
            <a:r>
              <a:rPr lang="en-US" sz="1800" dirty="0">
                <a:latin typeface="+mn-lt"/>
              </a:rPr>
              <a:t> </a:t>
            </a:r>
            <a:r>
              <a:rPr lang="en-US" sz="1800">
                <a:latin typeface="+mn-lt"/>
              </a:rPr>
              <a:t>Share the name(s) and contact information of other participating staff, too, so they </a:t>
            </a:r>
            <a:endParaRPr lang="en-US" dirty="0">
              <a:latin typeface="+mn-lt"/>
            </a:endParaRPr>
          </a:p>
          <a:p>
            <a:pPr lvl="1" indent="1085850">
              <a:spcAft>
                <a:spcPts val="1000"/>
              </a:spcAft>
            </a:pPr>
            <a:r>
              <a:rPr lang="en-US" sz="1800">
                <a:latin typeface="+mn-lt"/>
              </a:rPr>
              <a:t>can</a:t>
            </a:r>
            <a:r>
              <a:rPr lang="en-US" sz="1800" dirty="0">
                <a:latin typeface="+mn-lt"/>
              </a:rPr>
              <a:t> </a:t>
            </a:r>
            <a:r>
              <a:rPr lang="en-US" sz="1800">
                <a:latin typeface="+mn-lt"/>
              </a:rPr>
              <a:t>be</a:t>
            </a:r>
            <a:r>
              <a:rPr lang="en-US" sz="1800" dirty="0">
                <a:latin typeface="+mn-lt"/>
              </a:rPr>
              <a:t> </a:t>
            </a:r>
            <a:r>
              <a:rPr lang="en-US" sz="1800">
                <a:latin typeface="+mn-lt"/>
              </a:rPr>
              <a:t>included in relevant outreach and calendar invitations.</a:t>
            </a:r>
            <a:endParaRPr lang="en-US" dirty="0"/>
          </a:p>
          <a:p>
            <a:pPr marL="342900" indent="-342900">
              <a:spcAft>
                <a:spcPts val="1000"/>
              </a:spcAft>
              <a:buFont typeface="+mj-lt"/>
              <a:buAutoNum type="arabicPeriod"/>
            </a:pPr>
            <a:r>
              <a:rPr lang="en-US" sz="1800">
                <a:latin typeface="+mn-lt"/>
              </a:rPr>
              <a:t>The </a:t>
            </a:r>
            <a:r>
              <a:rPr lang="en-US" sz="1800" err="1">
                <a:latin typeface="+mn-lt"/>
              </a:rPr>
              <a:t>SolSmart</a:t>
            </a:r>
            <a:r>
              <a:rPr lang="en-US" sz="1800">
                <a:latin typeface="+mn-lt"/>
              </a:rPr>
              <a:t> team will use public information to conduct a baseline analysis of your community’s solar efforts to date and zoning ordinance, and the results will be shared before the second cohort session.</a:t>
            </a:r>
          </a:p>
        </p:txBody>
      </p:sp>
      <p:sp>
        <p:nvSpPr>
          <p:cNvPr id="3" name="Google Shape;104;p2">
            <a:extLst>
              <a:ext uri="{FF2B5EF4-FFF2-40B4-BE49-F238E27FC236}">
                <a16:creationId xmlns:a16="http://schemas.microsoft.com/office/drawing/2014/main" id="{77F0FCDE-F806-A836-D34B-9D5D8C73D1E8}"/>
              </a:ext>
            </a:extLst>
          </p:cNvPr>
          <p:cNvSpPr/>
          <p:nvPr/>
        </p:nvSpPr>
        <p:spPr>
          <a:xfrm>
            <a:off x="1123706" y="4931409"/>
            <a:ext cx="9944588" cy="887093"/>
          </a:xfrm>
          <a:prstGeom prst="roundRect">
            <a:avLst>
              <a:gd name="adj" fmla="val 16667"/>
            </a:avLst>
          </a:prstGeom>
          <a:solidFill>
            <a:srgbClr val="FFA300"/>
          </a:solidFill>
          <a:ln>
            <a:noFill/>
          </a:ln>
        </p:spPr>
        <p:txBody>
          <a:bodyPr spcFirstLastPara="1" wrap="square" lIns="91425" tIns="45700" rIns="91425" bIns="45700" anchor="ctr" anchorCtr="0">
            <a:noAutofit/>
          </a:bodyPr>
          <a:lstStyle/>
          <a:p>
            <a:pPr algn="ctr"/>
            <a:r>
              <a:rPr lang="en-US" sz="1600" b="1" i="0" u="none" strike="noStrike" cap="none">
                <a:solidFill>
                  <a:schemeClr val="lt1"/>
                </a:solidFill>
                <a:latin typeface="Arial"/>
                <a:ea typeface="Arial"/>
                <a:cs typeface="Arial"/>
                <a:sym typeface="Arial"/>
              </a:rPr>
              <a:t>If you have any questions</a:t>
            </a:r>
            <a:r>
              <a:rPr lang="en-US" sz="1600" b="1" dirty="0">
                <a:solidFill>
                  <a:schemeClr val="lt1"/>
                </a:solidFill>
              </a:rPr>
              <a:t> or near-term technical assistance needs</a:t>
            </a:r>
            <a:r>
              <a:rPr lang="en-US" sz="1600" b="1" i="0" u="none" strike="noStrike" cap="none">
                <a:solidFill>
                  <a:schemeClr val="lt1"/>
                </a:solidFill>
                <a:latin typeface="Arial"/>
                <a:ea typeface="Arial"/>
                <a:cs typeface="Arial"/>
                <a:sym typeface="Arial"/>
              </a:rPr>
              <a:t>, please send an email copying </a:t>
            </a:r>
            <a:r>
              <a:rPr lang="en-US" sz="1600" b="1">
                <a:solidFill>
                  <a:schemeClr val="lt1"/>
                </a:solidFill>
              </a:rPr>
              <a:t>both Joaquin Escalante (</a:t>
            </a:r>
            <a:r>
              <a:rPr lang="en-US" sz="1600" b="1" dirty="0">
                <a:solidFill>
                  <a:schemeClr val="lt1"/>
                </a:solidFill>
              </a:rPr>
              <a:t>energy</a:t>
            </a:r>
            <a:r>
              <a:rPr lang="en-US" sz="1600" b="1">
                <a:solidFill>
                  <a:schemeClr val="lt1"/>
                </a:solidFill>
              </a:rPr>
              <a:t>@nctcog.org) and </a:t>
            </a:r>
            <a:r>
              <a:rPr lang="en-US" sz="1600" b="1" i="0" u="none" strike="noStrike" cap="none">
                <a:solidFill>
                  <a:schemeClr val="lt1"/>
                </a:solidFill>
                <a:latin typeface="Arial"/>
                <a:ea typeface="Arial"/>
                <a:cs typeface="Arial"/>
                <a:sym typeface="Arial"/>
              </a:rPr>
              <a:t>Zach Greene (</a:t>
            </a:r>
            <a:r>
              <a:rPr lang="en-US" sz="1600" b="1" i="0" u="none"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zach.greene@wri.org</a:t>
            </a:r>
            <a:r>
              <a:rPr lang="en-US" sz="1600" b="1" i="0" u="none" strike="noStrike" cap="none">
                <a:solidFill>
                  <a:schemeClr val="lt1"/>
                </a:solidFill>
                <a:latin typeface="Arial"/>
                <a:ea typeface="Arial"/>
                <a:cs typeface="Arial"/>
                <a:sym typeface="Arial"/>
              </a:rPr>
              <a:t>)</a:t>
            </a:r>
            <a:r>
              <a:rPr lang="en-US" sz="1600" b="1">
                <a:solidFill>
                  <a:schemeClr val="lt1"/>
                </a:solidFill>
              </a:rPr>
              <a:t> </a:t>
            </a:r>
            <a:endParaRPr sz="16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0846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Solar panels and wind turbines in front of power lines&#10;&#10;Description automatically generated"/>
          <p:cNvPicPr preferRelativeResize="0"/>
          <p:nvPr/>
        </p:nvPicPr>
        <p:blipFill rotWithShape="1">
          <a:blip r:embed="rId3">
            <a:alphaModFix/>
          </a:blip>
          <a:srcRect t="5599" b="6869"/>
          <a:stretch/>
        </p:blipFill>
        <p:spPr>
          <a:xfrm>
            <a:off x="-10930" y="0"/>
            <a:ext cx="11910656" cy="6959600"/>
          </a:xfrm>
          <a:prstGeom prst="rect">
            <a:avLst/>
          </a:prstGeom>
          <a:noFill/>
          <a:ln>
            <a:noFill/>
          </a:ln>
        </p:spPr>
      </p:pic>
      <p:sp>
        <p:nvSpPr>
          <p:cNvPr id="95" name="Google Shape;95;p1"/>
          <p:cNvSpPr/>
          <p:nvPr/>
        </p:nvSpPr>
        <p:spPr>
          <a:xfrm>
            <a:off x="0" y="0"/>
            <a:ext cx="11910656" cy="6959600"/>
          </a:xfrm>
          <a:prstGeom prst="rect">
            <a:avLst/>
          </a:prstGeom>
          <a:solidFill>
            <a:srgbClr val="C6C8CA">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a:spLocks noGrp="1"/>
          </p:cNvSpPr>
          <p:nvPr>
            <p:ph type="ctrTitle"/>
          </p:nvPr>
        </p:nvSpPr>
        <p:spPr>
          <a:xfrm>
            <a:off x="-7732" y="3045926"/>
            <a:ext cx="11910656" cy="867747"/>
          </a:xfrm>
          <a:prstGeom prst="rect">
            <a:avLst/>
          </a:prstGeom>
          <a:solidFill>
            <a:schemeClr val="lt1">
              <a:alpha val="74117"/>
            </a:schemeClr>
          </a:solidFill>
          <a:ln>
            <a:noFill/>
          </a:ln>
        </p:spPr>
        <p:txBody>
          <a:bodyPr spcFirstLastPara="1" wrap="square" lIns="91425" tIns="45700" rIns="91425" bIns="45700" anchor="t" anchorCtr="0">
            <a:normAutofit/>
          </a:bodyPr>
          <a:lstStyle/>
          <a:p>
            <a:pPr algn="ctr">
              <a:spcBef>
                <a:spcPts val="1200"/>
              </a:spcBef>
              <a:buClr>
                <a:srgbClr val="000000"/>
              </a:buClr>
              <a:buSzPts val="2800"/>
              <a:defRPr/>
            </a:pPr>
            <a:r>
              <a:rPr lang="en-US" sz="3600" b="1">
                <a:effectLst>
                  <a:outerShdw blurRad="38100" dist="38100" dir="2700000" algn="tl">
                    <a:srgbClr val="000000">
                      <a:alpha val="43137"/>
                    </a:srgbClr>
                  </a:outerShdw>
                </a:effectLst>
                <a:latin typeface="Arial"/>
                <a:cs typeface="Arial"/>
                <a:sym typeface="Arial"/>
              </a:rPr>
              <a:t>Ask Us Anything</a:t>
            </a:r>
          </a:p>
        </p:txBody>
      </p:sp>
      <p:sp>
        <p:nvSpPr>
          <p:cNvPr id="2" name="Google Shape;99;p1">
            <a:extLst>
              <a:ext uri="{FF2B5EF4-FFF2-40B4-BE49-F238E27FC236}">
                <a16:creationId xmlns:a16="http://schemas.microsoft.com/office/drawing/2014/main" id="{D8FC23B6-971F-A19B-0E9E-304C951E08F8}"/>
              </a:ext>
            </a:extLst>
          </p:cNvPr>
          <p:cNvSpPr txBox="1">
            <a:spLocks/>
          </p:cNvSpPr>
          <p:nvPr/>
        </p:nvSpPr>
        <p:spPr>
          <a:xfrm>
            <a:off x="-21860" y="0"/>
            <a:ext cx="11943446" cy="1315617"/>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200"/>
              </a:spcBef>
              <a:buFont typeface="Arial"/>
              <a:buNone/>
            </a:pPr>
            <a:endParaRPr lang="en-US">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4">
            <a:alphaModFix/>
          </a:blip>
          <a:srcRect/>
          <a:stretch/>
        </p:blipFill>
        <p:spPr>
          <a:xfrm>
            <a:off x="9498563" y="110122"/>
            <a:ext cx="2186655" cy="1095371"/>
          </a:xfrm>
          <a:prstGeom prst="rect">
            <a:avLst/>
          </a:prstGeom>
          <a:noFill/>
          <a:ln>
            <a:noFill/>
          </a:ln>
          <a:effectLst>
            <a:outerShdw blurRad="50800" dist="38100" dir="5400000" algn="t" rotWithShape="0">
              <a:srgbClr val="000000">
                <a:alpha val="40000"/>
              </a:srgbClr>
            </a:outerShdw>
          </a:effectLst>
        </p:spPr>
      </p:pic>
      <p:sp>
        <p:nvSpPr>
          <p:cNvPr id="98" name="Google Shape;98;p1"/>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50" name="Picture 2" descr="North Central Texas Council of Governments - Texas Association of Regional  Councils">
            <a:extLst>
              <a:ext uri="{FF2B5EF4-FFF2-40B4-BE49-F238E27FC236}">
                <a16:creationId xmlns:a16="http://schemas.microsoft.com/office/drawing/2014/main" id="{77308C07-1603-EA62-E5E6-7954F9DEF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414" y="0"/>
            <a:ext cx="1754156" cy="131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209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Solar panels and wind turbines in front of power lines&#10;&#10;Description automatically generated"/>
          <p:cNvPicPr preferRelativeResize="0"/>
          <p:nvPr/>
        </p:nvPicPr>
        <p:blipFill rotWithShape="1">
          <a:blip r:embed="rId3">
            <a:alphaModFix/>
          </a:blip>
          <a:srcRect t="5599" b="6869"/>
          <a:stretch/>
        </p:blipFill>
        <p:spPr>
          <a:xfrm>
            <a:off x="-10930" y="0"/>
            <a:ext cx="11910656" cy="6959600"/>
          </a:xfrm>
          <a:prstGeom prst="rect">
            <a:avLst/>
          </a:prstGeom>
          <a:noFill/>
          <a:ln>
            <a:noFill/>
          </a:ln>
        </p:spPr>
      </p:pic>
      <p:sp>
        <p:nvSpPr>
          <p:cNvPr id="95" name="Google Shape;95;p1"/>
          <p:cNvSpPr/>
          <p:nvPr/>
        </p:nvSpPr>
        <p:spPr>
          <a:xfrm>
            <a:off x="0" y="0"/>
            <a:ext cx="11910656" cy="6959600"/>
          </a:xfrm>
          <a:prstGeom prst="rect">
            <a:avLst/>
          </a:prstGeom>
          <a:solidFill>
            <a:srgbClr val="C6C8CA">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a:spLocks noGrp="1"/>
          </p:cNvSpPr>
          <p:nvPr>
            <p:ph type="ctrTitle"/>
          </p:nvPr>
        </p:nvSpPr>
        <p:spPr>
          <a:xfrm>
            <a:off x="-7732" y="3045926"/>
            <a:ext cx="11910656" cy="867747"/>
          </a:xfrm>
          <a:prstGeom prst="rect">
            <a:avLst/>
          </a:prstGeom>
          <a:solidFill>
            <a:schemeClr val="lt1">
              <a:alpha val="74117"/>
            </a:schemeClr>
          </a:solid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1200"/>
              </a:spcBef>
              <a:spcAft>
                <a:spcPts val="0"/>
              </a:spcAft>
              <a:buClr>
                <a:srgbClr val="000000"/>
              </a:buClr>
              <a:buSzPts val="2800"/>
              <a:buFont typeface="Arial"/>
              <a:buNone/>
              <a:tabLst/>
              <a:defRPr/>
            </a:pPr>
            <a:r>
              <a:rPr lang="en-US" sz="4000" b="1" dirty="0">
                <a:effectLst>
                  <a:outerShdw blurRad="38100" dist="38100" dir="2700000" algn="tl">
                    <a:srgbClr val="000000">
                      <a:alpha val="43137"/>
                    </a:srgbClr>
                  </a:outerShdw>
                </a:effectLst>
                <a:latin typeface="Arial"/>
                <a:ea typeface="Arial"/>
                <a:cs typeface="Arial"/>
                <a:sym typeface="Arial"/>
              </a:rPr>
              <a:t>Thank You!</a:t>
            </a:r>
          </a:p>
        </p:txBody>
      </p:sp>
      <p:sp>
        <p:nvSpPr>
          <p:cNvPr id="2" name="Google Shape;99;p1">
            <a:extLst>
              <a:ext uri="{FF2B5EF4-FFF2-40B4-BE49-F238E27FC236}">
                <a16:creationId xmlns:a16="http://schemas.microsoft.com/office/drawing/2014/main" id="{D8FC23B6-971F-A19B-0E9E-304C951E08F8}"/>
              </a:ext>
            </a:extLst>
          </p:cNvPr>
          <p:cNvSpPr txBox="1">
            <a:spLocks/>
          </p:cNvSpPr>
          <p:nvPr/>
        </p:nvSpPr>
        <p:spPr>
          <a:xfrm>
            <a:off x="-21860" y="0"/>
            <a:ext cx="11943446" cy="1315617"/>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200"/>
              </a:spcBef>
              <a:buFont typeface="Arial"/>
              <a:buNone/>
            </a:pPr>
            <a:endParaRPr lang="en-US">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4">
            <a:alphaModFix/>
          </a:blip>
          <a:srcRect/>
          <a:stretch/>
        </p:blipFill>
        <p:spPr>
          <a:xfrm>
            <a:off x="9498563" y="110122"/>
            <a:ext cx="2186655" cy="1095371"/>
          </a:xfrm>
          <a:prstGeom prst="rect">
            <a:avLst/>
          </a:prstGeom>
          <a:noFill/>
          <a:ln>
            <a:noFill/>
          </a:ln>
          <a:effectLst>
            <a:outerShdw blurRad="50800" dist="38100" dir="5400000" algn="t" rotWithShape="0">
              <a:srgbClr val="000000">
                <a:alpha val="40000"/>
              </a:srgbClr>
            </a:outerShdw>
          </a:effectLst>
        </p:spPr>
      </p:pic>
      <p:sp>
        <p:nvSpPr>
          <p:cNvPr id="98" name="Google Shape;98;p1"/>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50" name="Picture 2" descr="North Central Texas Council of Governments - Texas Association of Regional  Councils">
            <a:extLst>
              <a:ext uri="{FF2B5EF4-FFF2-40B4-BE49-F238E27FC236}">
                <a16:creationId xmlns:a16="http://schemas.microsoft.com/office/drawing/2014/main" id="{77308C07-1603-EA62-E5E6-7954F9DEF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414" y="0"/>
            <a:ext cx="1754156" cy="131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19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Solar panels and wind turbines in front of power lines&#10;&#10;Description automatically generated"/>
          <p:cNvPicPr preferRelativeResize="0"/>
          <p:nvPr/>
        </p:nvPicPr>
        <p:blipFill rotWithShape="1">
          <a:blip r:embed="rId3">
            <a:alphaModFix/>
          </a:blip>
          <a:srcRect t="5599" b="6869"/>
          <a:stretch/>
        </p:blipFill>
        <p:spPr>
          <a:xfrm>
            <a:off x="-10930" y="0"/>
            <a:ext cx="11910656" cy="6959600"/>
          </a:xfrm>
          <a:prstGeom prst="rect">
            <a:avLst/>
          </a:prstGeom>
          <a:noFill/>
          <a:ln>
            <a:noFill/>
          </a:ln>
        </p:spPr>
      </p:pic>
      <p:sp>
        <p:nvSpPr>
          <p:cNvPr id="95" name="Google Shape;95;p1"/>
          <p:cNvSpPr/>
          <p:nvPr/>
        </p:nvSpPr>
        <p:spPr>
          <a:xfrm>
            <a:off x="0" y="0"/>
            <a:ext cx="11910656" cy="6959600"/>
          </a:xfrm>
          <a:prstGeom prst="rect">
            <a:avLst/>
          </a:prstGeom>
          <a:solidFill>
            <a:srgbClr val="C6C8CA">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a:spLocks noGrp="1"/>
          </p:cNvSpPr>
          <p:nvPr>
            <p:ph type="ctrTitle"/>
          </p:nvPr>
        </p:nvSpPr>
        <p:spPr>
          <a:xfrm>
            <a:off x="-7732" y="3045926"/>
            <a:ext cx="11910656" cy="867747"/>
          </a:xfrm>
          <a:prstGeom prst="rect">
            <a:avLst/>
          </a:prstGeom>
          <a:solidFill>
            <a:schemeClr val="lt1">
              <a:alpha val="74117"/>
            </a:schemeClr>
          </a:solid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1200"/>
              </a:spcBef>
              <a:spcAft>
                <a:spcPts val="0"/>
              </a:spcAft>
              <a:buClr>
                <a:srgbClr val="000000"/>
              </a:buClr>
              <a:buSzPts val="2800"/>
              <a:buFont typeface="Arial"/>
              <a:buNone/>
              <a:tabLst/>
              <a:defRPr/>
            </a:pPr>
            <a:r>
              <a:rPr lang="en-US" sz="3600" b="1" dirty="0">
                <a:effectLst>
                  <a:outerShdw blurRad="38100" dist="38100" dir="2700000" algn="tl">
                    <a:srgbClr val="000000">
                      <a:alpha val="43137"/>
                    </a:srgbClr>
                  </a:outerShdw>
                </a:effectLst>
                <a:latin typeface="Arial"/>
                <a:cs typeface="Arial"/>
                <a:sym typeface="Arial"/>
              </a:rPr>
              <a:t>About SolSmart</a:t>
            </a:r>
            <a:endParaRPr lang="en-US" sz="3600" b="1" dirty="0">
              <a:effectLst>
                <a:outerShdw blurRad="38100" dist="38100" dir="2700000" algn="tl">
                  <a:srgbClr val="000000">
                    <a:alpha val="43137"/>
                  </a:srgbClr>
                </a:outerShdw>
              </a:effectLst>
              <a:latin typeface="Arial"/>
              <a:cs typeface="Arial"/>
            </a:endParaRPr>
          </a:p>
        </p:txBody>
      </p:sp>
      <p:sp>
        <p:nvSpPr>
          <p:cNvPr id="2" name="Google Shape;99;p1">
            <a:extLst>
              <a:ext uri="{FF2B5EF4-FFF2-40B4-BE49-F238E27FC236}">
                <a16:creationId xmlns:a16="http://schemas.microsoft.com/office/drawing/2014/main" id="{D8FC23B6-971F-A19B-0E9E-304C951E08F8}"/>
              </a:ext>
            </a:extLst>
          </p:cNvPr>
          <p:cNvSpPr txBox="1">
            <a:spLocks/>
          </p:cNvSpPr>
          <p:nvPr/>
        </p:nvSpPr>
        <p:spPr>
          <a:xfrm>
            <a:off x="-21860" y="0"/>
            <a:ext cx="11943446" cy="1315617"/>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1200"/>
              </a:spcBef>
              <a:buFont typeface="Arial"/>
              <a:buNone/>
            </a:pPr>
            <a:endParaRPr lang="en-US">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4">
            <a:alphaModFix/>
          </a:blip>
          <a:srcRect/>
          <a:stretch/>
        </p:blipFill>
        <p:spPr>
          <a:xfrm>
            <a:off x="9498563" y="110122"/>
            <a:ext cx="2186655" cy="1095371"/>
          </a:xfrm>
          <a:prstGeom prst="rect">
            <a:avLst/>
          </a:prstGeom>
          <a:noFill/>
          <a:ln>
            <a:noFill/>
          </a:ln>
          <a:effectLst>
            <a:outerShdw blurRad="50800" dist="38100" dir="5400000" algn="t" rotWithShape="0">
              <a:srgbClr val="000000">
                <a:alpha val="40000"/>
              </a:srgbClr>
            </a:outerShdw>
          </a:effectLst>
        </p:spPr>
      </p:pic>
      <p:sp>
        <p:nvSpPr>
          <p:cNvPr id="98" name="Google Shape;98;p1"/>
          <p:cNvSpPr/>
          <p:nvPr/>
        </p:nvSpPr>
        <p:spPr>
          <a:xfrm>
            <a:off x="11899726" y="0"/>
            <a:ext cx="393875" cy="6959600"/>
          </a:xfrm>
          <a:prstGeom prst="rect">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50" name="Picture 2" descr="North Central Texas Council of Governments - Texas Association of Regional  Councils">
            <a:extLst>
              <a:ext uri="{FF2B5EF4-FFF2-40B4-BE49-F238E27FC236}">
                <a16:creationId xmlns:a16="http://schemas.microsoft.com/office/drawing/2014/main" id="{77308C07-1603-EA62-E5E6-7954F9DEF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414" y="0"/>
            <a:ext cx="1754156" cy="131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421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
        <p:nvSpPr>
          <p:cNvPr id="113" name="Google Shape;113;p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a:t>Acknowledgement and Disclaimer</a:t>
            </a:r>
            <a:endParaRPr/>
          </a:p>
        </p:txBody>
      </p:sp>
      <p:sp>
        <p:nvSpPr>
          <p:cNvPr id="114" name="Google Shape;114;p3"/>
          <p:cNvSpPr txBox="1"/>
          <p:nvPr/>
        </p:nvSpPr>
        <p:spPr>
          <a:xfrm>
            <a:off x="963250" y="1557000"/>
            <a:ext cx="10390500" cy="4493508"/>
          </a:xfrm>
          <a:prstGeom prst="rect">
            <a:avLst/>
          </a:prstGeom>
          <a:noFill/>
          <a:ln>
            <a:noFill/>
          </a:ln>
        </p:spPr>
        <p:txBody>
          <a:bodyPr spcFirstLastPara="1" wrap="square" lIns="91425" tIns="91425" rIns="91425" bIns="91425" anchor="t" anchorCtr="0">
            <a:spAutoFit/>
          </a:bodyPr>
          <a:lstStyle/>
          <a:p>
            <a:pPr marL="228600" marR="0" lvl="0" indent="-228600" algn="l" rtl="0">
              <a:lnSpc>
                <a:spcPct val="100000"/>
              </a:lnSpc>
              <a:spcBef>
                <a:spcPts val="0"/>
              </a:spcBef>
              <a:spcAft>
                <a:spcPts val="0"/>
              </a:spcAft>
              <a:buClr>
                <a:schemeClr val="dk1"/>
              </a:buClr>
              <a:buSzPct val="75000"/>
              <a:buFont typeface="Helvetica Neue"/>
              <a:buChar char="●"/>
            </a:pPr>
            <a:r>
              <a:rPr lang="en-US" sz="2000" b="0" i="0" u="none" strike="noStrike" cap="none">
                <a:solidFill>
                  <a:schemeClr val="dk1"/>
                </a:solidFill>
                <a:latin typeface="Arial"/>
                <a:ea typeface="Arial"/>
                <a:cs typeface="Arial"/>
                <a:sym typeface="Arial"/>
              </a:rPr>
              <a:t>Acknowledgment:  This material is based upon work supported by the Department of Energy, Office of Energy Efficiency and Renewable Energy (EERE), under Award Numbers DE-EE0009950 &amp; DE-EE0009951.</a:t>
            </a:r>
            <a:endParaRPr sz="2000" b="0" i="0" u="none" strike="noStrike" cap="none">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ct val="75000"/>
              <a:buFont typeface="Helvetica Neue"/>
              <a:buChar char="●"/>
            </a:pPr>
            <a:r>
              <a:rPr lang="en-US" sz="2000" b="0" i="0" u="none" strike="noStrike" cap="none">
                <a:solidFill>
                  <a:schemeClr val="dk1"/>
                </a:solidFill>
                <a:latin typeface="Arial"/>
                <a:ea typeface="Arial"/>
                <a:cs typeface="Arial"/>
                <a:sym typeface="Arial"/>
              </a:rPr>
              <a:t>Disclaimer:  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endParaRPr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20" name="Rectangle 19">
            <a:extLst>
              <a:ext uri="{FF2B5EF4-FFF2-40B4-BE49-F238E27FC236}">
                <a16:creationId xmlns:a16="http://schemas.microsoft.com/office/drawing/2014/main" id="{0AD120C6-72B4-BD68-443C-1B2E7D5E0362}"/>
              </a:ext>
            </a:extLst>
          </p:cNvPr>
          <p:cNvSpPr/>
          <p:nvPr/>
        </p:nvSpPr>
        <p:spPr>
          <a:xfrm>
            <a:off x="5990871" y="1639497"/>
            <a:ext cx="5600918" cy="2806197"/>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Google Shape;119;g22bd6902b4d_0_124"/>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120" name="Google Shape;120;g22bd6902b4d_0_124"/>
          <p:cNvSpPr txBox="1">
            <a:spLocks noGrp="1"/>
          </p:cNvSpPr>
          <p:nvPr>
            <p:ph type="title"/>
          </p:nvPr>
        </p:nvSpPr>
        <p:spPr>
          <a:xfrm>
            <a:off x="838199" y="202287"/>
            <a:ext cx="1165549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a:t>About SolSmart</a:t>
            </a:r>
            <a:endParaRPr/>
          </a:p>
        </p:txBody>
      </p:sp>
      <p:sp>
        <p:nvSpPr>
          <p:cNvPr id="4" name="Google Shape;236;p13">
            <a:extLst>
              <a:ext uri="{FF2B5EF4-FFF2-40B4-BE49-F238E27FC236}">
                <a16:creationId xmlns:a16="http://schemas.microsoft.com/office/drawing/2014/main" id="{D5ABCD1E-424F-DA90-A0F4-B53CFC3DDD12}"/>
              </a:ext>
            </a:extLst>
          </p:cNvPr>
          <p:cNvSpPr txBox="1"/>
          <p:nvPr/>
        </p:nvSpPr>
        <p:spPr>
          <a:xfrm>
            <a:off x="559615" y="1893936"/>
            <a:ext cx="5131967" cy="2764837"/>
          </a:xfrm>
          <a:prstGeom prst="rect">
            <a:avLst/>
          </a:prstGeom>
          <a:noFill/>
          <a:ln>
            <a:noFill/>
          </a:ln>
        </p:spPr>
        <p:txBody>
          <a:bodyPr spcFirstLastPara="1" wrap="square" lIns="68569" tIns="68569" rIns="68569" bIns="68569" anchor="t" anchorCtr="0">
            <a:spAutoFit/>
          </a:bodyPr>
          <a:lstStyle/>
          <a:p>
            <a:pPr marL="342900">
              <a:spcBef>
                <a:spcPts val="375"/>
              </a:spcBef>
              <a:buClr>
                <a:schemeClr val="dk1"/>
              </a:buClr>
              <a:buSzPts val="1100"/>
            </a:pPr>
            <a:r>
              <a:rPr lang="en-US" sz="2000" err="1">
                <a:solidFill>
                  <a:schemeClr val="dk1"/>
                </a:solidFill>
                <a:latin typeface="Arial"/>
                <a:ea typeface="Source Sans Pro"/>
                <a:cs typeface="Source Sans Pro"/>
                <a:sym typeface="Source Sans Pro"/>
              </a:rPr>
              <a:t>SolSmart</a:t>
            </a:r>
            <a:r>
              <a:rPr lang="en-US" sz="2000">
                <a:solidFill>
                  <a:schemeClr val="dk1"/>
                </a:solidFill>
                <a:latin typeface="Arial"/>
                <a:ea typeface="Source Sans Pro"/>
                <a:cs typeface="Source Sans Pro"/>
                <a:sym typeface="Source Sans Pro"/>
              </a:rPr>
              <a:t> is a national </a:t>
            </a:r>
            <a:r>
              <a:rPr lang="en-US" sz="2000" b="1">
                <a:solidFill>
                  <a:schemeClr val="dk1"/>
                </a:solidFill>
                <a:latin typeface="Arial"/>
                <a:ea typeface="Source Sans Pro"/>
                <a:cs typeface="Source Sans Pro"/>
                <a:sym typeface="Source Sans Pro"/>
              </a:rPr>
              <a:t>designation</a:t>
            </a:r>
            <a:r>
              <a:rPr lang="en-US" sz="2000">
                <a:solidFill>
                  <a:schemeClr val="dk1"/>
                </a:solidFill>
                <a:latin typeface="Arial"/>
                <a:ea typeface="Source Sans Pro"/>
                <a:cs typeface="Source Sans Pro"/>
                <a:sym typeface="Source Sans Pro"/>
              </a:rPr>
              <a:t> and </a:t>
            </a:r>
            <a:r>
              <a:rPr lang="en-US" sz="2000" b="1">
                <a:solidFill>
                  <a:schemeClr val="dk1"/>
                </a:solidFill>
                <a:latin typeface="Arial"/>
                <a:ea typeface="Source Sans Pro"/>
                <a:cs typeface="Source Sans Pro"/>
                <a:sym typeface="Source Sans Pro"/>
              </a:rPr>
              <a:t>technical assistance </a:t>
            </a:r>
            <a:r>
              <a:rPr lang="en-US" sz="2000">
                <a:solidFill>
                  <a:schemeClr val="dk1"/>
                </a:solidFill>
                <a:latin typeface="Arial"/>
                <a:ea typeface="Source Sans Pro"/>
                <a:cs typeface="Arial"/>
                <a:sym typeface="Source Sans Pro"/>
              </a:rPr>
              <a:t>program </a:t>
            </a:r>
            <a:r>
              <a:rPr lang="en-US" sz="2000">
                <a:solidFill>
                  <a:schemeClr val="dk1"/>
                </a:solidFill>
                <a:latin typeface="Arial"/>
                <a:ea typeface="Source Sans Pro"/>
                <a:cs typeface="Arial"/>
              </a:rPr>
              <a:t>funded by the U.S. Department of Energy's Solar Energy Technologies Office (SETO) to help </a:t>
            </a:r>
            <a:r>
              <a:rPr lang="en-US" sz="2000">
                <a:solidFill>
                  <a:schemeClr val="dk1"/>
                </a:solidFill>
                <a:latin typeface="Arial"/>
                <a:ea typeface="Source Sans Pro"/>
                <a:cs typeface="Source Sans Pro"/>
                <a:sym typeface="Source Sans Pro"/>
              </a:rPr>
              <a:t>local governments nationwide make it faster, easier, and more affordable for residents and businesses to go solar.</a:t>
            </a:r>
            <a:r>
              <a:rPr lang="en-US" sz="2000">
                <a:solidFill>
                  <a:schemeClr val="dk1"/>
                </a:solidFill>
                <a:ea typeface="Source Sans Pro"/>
                <a:cs typeface="Source Sans Pro"/>
                <a:sym typeface="Source Sans Pro"/>
              </a:rPr>
              <a:t> </a:t>
            </a:r>
            <a:endParaRPr lang="en-US" sz="2000">
              <a:solidFill>
                <a:schemeClr val="dk1"/>
              </a:solidFill>
              <a:ea typeface="Source Sans Pro"/>
            </a:endParaRPr>
          </a:p>
          <a:p>
            <a:pPr marL="342900">
              <a:spcBef>
                <a:spcPts val="375"/>
              </a:spcBef>
              <a:buClr>
                <a:schemeClr val="dk1"/>
              </a:buClr>
              <a:buSzPts val="1100"/>
            </a:pPr>
            <a:endParaRPr lang="en-US" sz="2400">
              <a:solidFill>
                <a:schemeClr val="dk1"/>
              </a:solidFill>
              <a:latin typeface="Arial"/>
              <a:ea typeface="Source Sans Pro"/>
              <a:cs typeface="Source Sans Pro"/>
            </a:endParaRPr>
          </a:p>
        </p:txBody>
      </p:sp>
      <p:grpSp>
        <p:nvGrpSpPr>
          <p:cNvPr id="5" name="Group 4">
            <a:extLst>
              <a:ext uri="{FF2B5EF4-FFF2-40B4-BE49-F238E27FC236}">
                <a16:creationId xmlns:a16="http://schemas.microsoft.com/office/drawing/2014/main" id="{F7717EBD-E524-54B7-3C7A-5ADF0C953B13}"/>
              </a:ext>
            </a:extLst>
          </p:cNvPr>
          <p:cNvGrpSpPr/>
          <p:nvPr/>
        </p:nvGrpSpPr>
        <p:grpSpPr>
          <a:xfrm>
            <a:off x="6148637" y="2019655"/>
            <a:ext cx="5231755" cy="2228211"/>
            <a:chOff x="2054831" y="2770235"/>
            <a:chExt cx="5231755" cy="2228211"/>
          </a:xfrm>
        </p:grpSpPr>
        <p:pic>
          <p:nvPicPr>
            <p:cNvPr id="6" name="Google Shape;274;g221f1e58ff7_0_69">
              <a:extLst>
                <a:ext uri="{FF2B5EF4-FFF2-40B4-BE49-F238E27FC236}">
                  <a16:creationId xmlns:a16="http://schemas.microsoft.com/office/drawing/2014/main" id="{33C30BC6-4E13-C0F5-C256-EAE91B03D3B8}"/>
                </a:ext>
              </a:extLst>
            </p:cNvPr>
            <p:cNvPicPr preferRelativeResize="0"/>
            <p:nvPr/>
          </p:nvPicPr>
          <p:blipFill>
            <a:blip r:embed="rId3">
              <a:alphaModFix/>
            </a:blip>
            <a:stretch>
              <a:fillRect/>
            </a:stretch>
          </p:blipFill>
          <p:spPr>
            <a:xfrm>
              <a:off x="3737035" y="3567614"/>
              <a:ext cx="1257290" cy="431069"/>
            </a:xfrm>
            <a:prstGeom prst="rect">
              <a:avLst/>
            </a:prstGeom>
            <a:noFill/>
            <a:ln>
              <a:noFill/>
            </a:ln>
          </p:spPr>
        </p:pic>
        <p:pic>
          <p:nvPicPr>
            <p:cNvPr id="7" name="Google Shape;275;g221f1e58ff7_0_69">
              <a:extLst>
                <a:ext uri="{FF2B5EF4-FFF2-40B4-BE49-F238E27FC236}">
                  <a16:creationId xmlns:a16="http://schemas.microsoft.com/office/drawing/2014/main" id="{CF993B0A-A3BC-930D-C875-43F0ABEF70D6}"/>
                </a:ext>
              </a:extLst>
            </p:cNvPr>
            <p:cNvPicPr preferRelativeResize="0"/>
            <p:nvPr/>
          </p:nvPicPr>
          <p:blipFill>
            <a:blip r:embed="rId4">
              <a:alphaModFix/>
            </a:blip>
            <a:stretch>
              <a:fillRect/>
            </a:stretch>
          </p:blipFill>
          <p:spPr>
            <a:xfrm>
              <a:off x="5169299" y="3505013"/>
              <a:ext cx="1184141" cy="435419"/>
            </a:xfrm>
            <a:prstGeom prst="rect">
              <a:avLst/>
            </a:prstGeom>
            <a:noFill/>
            <a:ln>
              <a:noFill/>
            </a:ln>
          </p:spPr>
        </p:pic>
        <p:pic>
          <p:nvPicPr>
            <p:cNvPr id="8" name="Google Shape;276;g221f1e58ff7_0_69" descr="A blue and black logo&#10;&#10;Description automatically generated">
              <a:extLst>
                <a:ext uri="{FF2B5EF4-FFF2-40B4-BE49-F238E27FC236}">
                  <a16:creationId xmlns:a16="http://schemas.microsoft.com/office/drawing/2014/main" id="{272929E0-521B-F69B-354E-A0F80A142A1B}"/>
                </a:ext>
              </a:extLst>
            </p:cNvPr>
            <p:cNvPicPr preferRelativeResize="0"/>
            <p:nvPr/>
          </p:nvPicPr>
          <p:blipFill>
            <a:blip r:embed="rId5">
              <a:alphaModFix/>
            </a:blip>
            <a:stretch>
              <a:fillRect/>
            </a:stretch>
          </p:blipFill>
          <p:spPr>
            <a:xfrm>
              <a:off x="3712864" y="4025675"/>
              <a:ext cx="1388877" cy="571012"/>
            </a:xfrm>
            <a:prstGeom prst="rect">
              <a:avLst/>
            </a:prstGeom>
            <a:noFill/>
            <a:ln>
              <a:noFill/>
            </a:ln>
          </p:spPr>
        </p:pic>
        <p:pic>
          <p:nvPicPr>
            <p:cNvPr id="9" name="Google Shape;277;g221f1e58ff7_0_69">
              <a:extLst>
                <a:ext uri="{FF2B5EF4-FFF2-40B4-BE49-F238E27FC236}">
                  <a16:creationId xmlns:a16="http://schemas.microsoft.com/office/drawing/2014/main" id="{DAF0583D-4DC4-783A-C378-3B5B0BE6D64E}"/>
                </a:ext>
              </a:extLst>
            </p:cNvPr>
            <p:cNvPicPr preferRelativeResize="0"/>
            <p:nvPr/>
          </p:nvPicPr>
          <p:blipFill>
            <a:blip r:embed="rId6">
              <a:alphaModFix/>
            </a:blip>
            <a:stretch>
              <a:fillRect/>
            </a:stretch>
          </p:blipFill>
          <p:spPr>
            <a:xfrm>
              <a:off x="2054831" y="4615718"/>
              <a:ext cx="1695669" cy="367624"/>
            </a:xfrm>
            <a:prstGeom prst="rect">
              <a:avLst/>
            </a:prstGeom>
            <a:noFill/>
            <a:ln>
              <a:noFill/>
            </a:ln>
          </p:spPr>
        </p:pic>
        <p:pic>
          <p:nvPicPr>
            <p:cNvPr id="10" name="Google Shape;278;g221f1e58ff7_0_69">
              <a:extLst>
                <a:ext uri="{FF2B5EF4-FFF2-40B4-BE49-F238E27FC236}">
                  <a16:creationId xmlns:a16="http://schemas.microsoft.com/office/drawing/2014/main" id="{C7525776-95BF-2515-6D7D-38D3E7C900BA}"/>
                </a:ext>
              </a:extLst>
            </p:cNvPr>
            <p:cNvPicPr preferRelativeResize="0"/>
            <p:nvPr/>
          </p:nvPicPr>
          <p:blipFill>
            <a:blip r:embed="rId7">
              <a:alphaModFix/>
            </a:blip>
            <a:stretch>
              <a:fillRect/>
            </a:stretch>
          </p:blipFill>
          <p:spPr>
            <a:xfrm>
              <a:off x="3755660" y="4608057"/>
              <a:ext cx="1263280" cy="367624"/>
            </a:xfrm>
            <a:prstGeom prst="rect">
              <a:avLst/>
            </a:prstGeom>
            <a:noFill/>
            <a:ln>
              <a:noFill/>
            </a:ln>
          </p:spPr>
        </p:pic>
        <p:pic>
          <p:nvPicPr>
            <p:cNvPr id="11" name="Google Shape;279;g221f1e58ff7_0_69" descr="A logo of national association of country&#10;&#10;Description automatically generated">
              <a:extLst>
                <a:ext uri="{FF2B5EF4-FFF2-40B4-BE49-F238E27FC236}">
                  <a16:creationId xmlns:a16="http://schemas.microsoft.com/office/drawing/2014/main" id="{D1B7FD52-A699-FEFB-BBCC-2A16407B4970}"/>
                </a:ext>
              </a:extLst>
            </p:cNvPr>
            <p:cNvPicPr preferRelativeResize="0"/>
            <p:nvPr/>
          </p:nvPicPr>
          <p:blipFill>
            <a:blip r:embed="rId8">
              <a:alphaModFix/>
            </a:blip>
            <a:stretch>
              <a:fillRect/>
            </a:stretch>
          </p:blipFill>
          <p:spPr>
            <a:xfrm>
              <a:off x="6509379" y="3494213"/>
              <a:ext cx="751820" cy="581903"/>
            </a:xfrm>
            <a:prstGeom prst="rect">
              <a:avLst/>
            </a:prstGeom>
            <a:noFill/>
            <a:ln>
              <a:noFill/>
            </a:ln>
          </p:spPr>
        </p:pic>
        <p:pic>
          <p:nvPicPr>
            <p:cNvPr id="12" name="Google Shape;280;g221f1e58ff7_0_69">
              <a:extLst>
                <a:ext uri="{FF2B5EF4-FFF2-40B4-BE49-F238E27FC236}">
                  <a16:creationId xmlns:a16="http://schemas.microsoft.com/office/drawing/2014/main" id="{1483B710-D9CC-D40C-B66D-289C23CD228C}"/>
                </a:ext>
              </a:extLst>
            </p:cNvPr>
            <p:cNvPicPr preferRelativeResize="0"/>
            <p:nvPr/>
          </p:nvPicPr>
          <p:blipFill>
            <a:blip r:embed="rId9">
              <a:alphaModFix/>
            </a:blip>
            <a:stretch>
              <a:fillRect/>
            </a:stretch>
          </p:blipFill>
          <p:spPr>
            <a:xfrm>
              <a:off x="2078739" y="4137507"/>
              <a:ext cx="1388877" cy="316159"/>
            </a:xfrm>
            <a:prstGeom prst="rect">
              <a:avLst/>
            </a:prstGeom>
            <a:noFill/>
            <a:ln>
              <a:noFill/>
            </a:ln>
          </p:spPr>
        </p:pic>
        <p:pic>
          <p:nvPicPr>
            <p:cNvPr id="13" name="Google Shape;281;g221f1e58ff7_0_69">
              <a:extLst>
                <a:ext uri="{FF2B5EF4-FFF2-40B4-BE49-F238E27FC236}">
                  <a16:creationId xmlns:a16="http://schemas.microsoft.com/office/drawing/2014/main" id="{F96A5B6C-F117-FAD4-2E30-5762C6D58804}"/>
                </a:ext>
              </a:extLst>
            </p:cNvPr>
            <p:cNvPicPr preferRelativeResize="0"/>
            <p:nvPr/>
          </p:nvPicPr>
          <p:blipFill>
            <a:blip r:embed="rId10">
              <a:alphaModFix/>
            </a:blip>
            <a:stretch>
              <a:fillRect/>
            </a:stretch>
          </p:blipFill>
          <p:spPr>
            <a:xfrm>
              <a:off x="2130157" y="3686713"/>
              <a:ext cx="1235660" cy="190827"/>
            </a:xfrm>
            <a:prstGeom prst="rect">
              <a:avLst/>
            </a:prstGeom>
            <a:noFill/>
            <a:ln>
              <a:noFill/>
            </a:ln>
          </p:spPr>
        </p:pic>
        <p:pic>
          <p:nvPicPr>
            <p:cNvPr id="14" name="Google Shape;282;g221f1e58ff7_0_69" descr="A logo of a company&#10;&#10;Description automatically generated">
              <a:extLst>
                <a:ext uri="{FF2B5EF4-FFF2-40B4-BE49-F238E27FC236}">
                  <a16:creationId xmlns:a16="http://schemas.microsoft.com/office/drawing/2014/main" id="{40DDA054-69B7-BAC9-1977-4793457BC848}"/>
                </a:ext>
              </a:extLst>
            </p:cNvPr>
            <p:cNvPicPr preferRelativeResize="0"/>
            <p:nvPr/>
          </p:nvPicPr>
          <p:blipFill>
            <a:blip r:embed="rId11">
              <a:alphaModFix/>
            </a:blip>
            <a:stretch>
              <a:fillRect/>
            </a:stretch>
          </p:blipFill>
          <p:spPr>
            <a:xfrm>
              <a:off x="6489034" y="3940432"/>
              <a:ext cx="797552" cy="497091"/>
            </a:xfrm>
            <a:prstGeom prst="rect">
              <a:avLst/>
            </a:prstGeom>
            <a:noFill/>
            <a:ln>
              <a:noFill/>
            </a:ln>
          </p:spPr>
        </p:pic>
        <p:pic>
          <p:nvPicPr>
            <p:cNvPr id="15" name="Google Shape;283;g221f1e58ff7_0_69" descr="A close-up of a logo&#10;&#10;Description automatically generated">
              <a:extLst>
                <a:ext uri="{FF2B5EF4-FFF2-40B4-BE49-F238E27FC236}">
                  <a16:creationId xmlns:a16="http://schemas.microsoft.com/office/drawing/2014/main" id="{4AA5B59E-A80A-34F4-C494-C33078E827DA}"/>
                </a:ext>
              </a:extLst>
            </p:cNvPr>
            <p:cNvPicPr preferRelativeResize="0"/>
            <p:nvPr/>
          </p:nvPicPr>
          <p:blipFill>
            <a:blip r:embed="rId12">
              <a:alphaModFix/>
            </a:blip>
            <a:stretch>
              <a:fillRect/>
            </a:stretch>
          </p:blipFill>
          <p:spPr>
            <a:xfrm>
              <a:off x="2553902" y="2770235"/>
              <a:ext cx="1977380" cy="827443"/>
            </a:xfrm>
            <a:prstGeom prst="rect">
              <a:avLst/>
            </a:prstGeom>
            <a:noFill/>
            <a:ln>
              <a:noFill/>
            </a:ln>
          </p:spPr>
        </p:pic>
        <p:pic>
          <p:nvPicPr>
            <p:cNvPr id="16" name="Google Shape;284;g221f1e58ff7_0_69" descr="A black and white logo&#10;&#10;Description automatically generated">
              <a:extLst>
                <a:ext uri="{FF2B5EF4-FFF2-40B4-BE49-F238E27FC236}">
                  <a16:creationId xmlns:a16="http://schemas.microsoft.com/office/drawing/2014/main" id="{A305DA56-6081-9BC6-218D-D572E9F30B8C}"/>
                </a:ext>
              </a:extLst>
            </p:cNvPr>
            <p:cNvPicPr preferRelativeResize="0"/>
            <p:nvPr/>
          </p:nvPicPr>
          <p:blipFill>
            <a:blip r:embed="rId13">
              <a:alphaModFix/>
            </a:blip>
            <a:stretch>
              <a:fillRect/>
            </a:stretch>
          </p:blipFill>
          <p:spPr>
            <a:xfrm>
              <a:off x="4681794" y="2771455"/>
              <a:ext cx="2052665" cy="685126"/>
            </a:xfrm>
            <a:prstGeom prst="rect">
              <a:avLst/>
            </a:prstGeom>
            <a:noFill/>
            <a:ln>
              <a:noFill/>
            </a:ln>
          </p:spPr>
        </p:pic>
        <p:pic>
          <p:nvPicPr>
            <p:cNvPr id="17" name="Google Shape;287;g221f1e58ff7_0_69">
              <a:extLst>
                <a:ext uri="{FF2B5EF4-FFF2-40B4-BE49-F238E27FC236}">
                  <a16:creationId xmlns:a16="http://schemas.microsoft.com/office/drawing/2014/main" id="{33FA3E0C-6D16-51B5-08A5-1D337B14BD53}"/>
                </a:ext>
              </a:extLst>
            </p:cNvPr>
            <p:cNvPicPr preferRelativeResize="0"/>
            <p:nvPr/>
          </p:nvPicPr>
          <p:blipFill>
            <a:blip r:embed="rId14">
              <a:alphaModFix/>
            </a:blip>
            <a:stretch>
              <a:fillRect/>
            </a:stretch>
          </p:blipFill>
          <p:spPr>
            <a:xfrm>
              <a:off x="6509379" y="4586189"/>
              <a:ext cx="751820" cy="412257"/>
            </a:xfrm>
            <a:prstGeom prst="rect">
              <a:avLst/>
            </a:prstGeom>
            <a:noFill/>
            <a:ln>
              <a:noFill/>
            </a:ln>
          </p:spPr>
        </p:pic>
        <p:pic>
          <p:nvPicPr>
            <p:cNvPr id="18" name="Google Shape;288;g221f1e58ff7_0_69">
              <a:extLst>
                <a:ext uri="{FF2B5EF4-FFF2-40B4-BE49-F238E27FC236}">
                  <a16:creationId xmlns:a16="http://schemas.microsoft.com/office/drawing/2014/main" id="{23ECD837-176F-44C6-B2F9-DBFAD3ABEA89}"/>
                </a:ext>
              </a:extLst>
            </p:cNvPr>
            <p:cNvPicPr preferRelativeResize="0"/>
            <p:nvPr/>
          </p:nvPicPr>
          <p:blipFill>
            <a:blip r:embed="rId15">
              <a:alphaModFix/>
            </a:blip>
            <a:stretch>
              <a:fillRect/>
            </a:stretch>
          </p:blipFill>
          <p:spPr>
            <a:xfrm>
              <a:off x="5439786" y="4566464"/>
              <a:ext cx="643168" cy="412257"/>
            </a:xfrm>
            <a:prstGeom prst="rect">
              <a:avLst/>
            </a:prstGeom>
            <a:noFill/>
            <a:ln>
              <a:noFill/>
            </a:ln>
          </p:spPr>
        </p:pic>
        <p:pic>
          <p:nvPicPr>
            <p:cNvPr id="19" name="Google Shape;289;g221f1e58ff7_0_69">
              <a:extLst>
                <a:ext uri="{FF2B5EF4-FFF2-40B4-BE49-F238E27FC236}">
                  <a16:creationId xmlns:a16="http://schemas.microsoft.com/office/drawing/2014/main" id="{B45FC0AA-655C-71EA-C73A-5D07B829CA9D}"/>
                </a:ext>
              </a:extLst>
            </p:cNvPr>
            <p:cNvPicPr preferRelativeResize="0"/>
            <p:nvPr/>
          </p:nvPicPr>
          <p:blipFill>
            <a:blip r:embed="rId16">
              <a:alphaModFix/>
            </a:blip>
            <a:stretch>
              <a:fillRect/>
            </a:stretch>
          </p:blipFill>
          <p:spPr>
            <a:xfrm>
              <a:off x="5206323" y="4014719"/>
              <a:ext cx="1110094" cy="422804"/>
            </a:xfrm>
            <a:prstGeom prst="rect">
              <a:avLst/>
            </a:prstGeom>
            <a:noFill/>
            <a:ln>
              <a:noFill/>
            </a:ln>
          </p:spPr>
        </p:pic>
      </p:grpSp>
      <p:sp>
        <p:nvSpPr>
          <p:cNvPr id="3" name="TextBox 2">
            <a:extLst>
              <a:ext uri="{FF2B5EF4-FFF2-40B4-BE49-F238E27FC236}">
                <a16:creationId xmlns:a16="http://schemas.microsoft.com/office/drawing/2014/main" id="{80973456-76D4-B947-BC8A-A7AB2B8C9DD7}"/>
              </a:ext>
            </a:extLst>
          </p:cNvPr>
          <p:cNvSpPr txBox="1"/>
          <p:nvPr/>
        </p:nvSpPr>
        <p:spPr>
          <a:xfrm>
            <a:off x="892460" y="4514493"/>
            <a:ext cx="11069200" cy="1323439"/>
          </a:xfrm>
          <a:prstGeom prst="rect">
            <a:avLst/>
          </a:prstGeom>
          <a:noFill/>
        </p:spPr>
        <p:txBody>
          <a:bodyPr wrap="square" lIns="91440" tIns="45720" rIns="91440" bIns="45720" anchor="t">
            <a:spAutoFit/>
          </a:bodyPr>
          <a:lstStyle/>
          <a:p>
            <a:pPr>
              <a:spcBef>
                <a:spcPts val="1000"/>
              </a:spcBef>
            </a:pPr>
            <a:r>
              <a:rPr lang="en-US" sz="2000">
                <a:latin typeface="+mn-lt"/>
              </a:rPr>
              <a:t>A </a:t>
            </a:r>
            <a:r>
              <a:rPr lang="en-US" sz="2000" err="1">
                <a:latin typeface="+mn-lt"/>
              </a:rPr>
              <a:t>SolSmart</a:t>
            </a:r>
            <a:r>
              <a:rPr lang="en-US" sz="2000" b="1">
                <a:latin typeface="+mn-lt"/>
              </a:rPr>
              <a:t> designation recognizes</a:t>
            </a:r>
            <a:r>
              <a:rPr lang="en-US" sz="2000" b="1" i="0" u="none" strike="noStrike">
                <a:solidFill>
                  <a:srgbClr val="000000"/>
                </a:solidFill>
                <a:effectLst/>
                <a:latin typeface="+mn-lt"/>
              </a:rPr>
              <a:t> communities that have taken key steps to address local barriers to sola</a:t>
            </a:r>
            <a:r>
              <a:rPr lang="en-US" sz="2000" b="0" i="0" u="none" strike="noStrike">
                <a:solidFill>
                  <a:srgbClr val="000000"/>
                </a:solidFill>
                <a:effectLst/>
                <a:latin typeface="+mn-lt"/>
              </a:rPr>
              <a:t>r energy and foster the growth of mature local solar markets</a:t>
            </a:r>
            <a:r>
              <a:rPr lang="en-US" sz="2000">
                <a:latin typeface="+mn-lt"/>
              </a:rPr>
              <a:t>. It demonstrates</a:t>
            </a:r>
            <a:r>
              <a:rPr lang="en-US" sz="2000" b="0" i="0" u="none" strike="noStrike">
                <a:solidFill>
                  <a:srgbClr val="000000"/>
                </a:solidFill>
                <a:effectLst/>
                <a:latin typeface="+mn-lt"/>
              </a:rPr>
              <a:t> that a community is </a:t>
            </a:r>
            <a:r>
              <a:rPr lang="en-US" sz="2000" b="1" i="0" u="none" strike="noStrike">
                <a:solidFill>
                  <a:srgbClr val="000000"/>
                </a:solidFill>
                <a:effectLst/>
                <a:latin typeface="+mn-lt"/>
              </a:rPr>
              <a:t>“open for solar business,”</a:t>
            </a:r>
            <a:r>
              <a:rPr lang="en-US" sz="2000" b="0" i="0" u="none" strike="noStrike">
                <a:solidFill>
                  <a:srgbClr val="000000"/>
                </a:solidFill>
                <a:effectLst/>
                <a:latin typeface="+mn-lt"/>
              </a:rPr>
              <a:t> making it attractive to solar companies and other business development.</a:t>
            </a:r>
          </a:p>
        </p:txBody>
      </p:sp>
      <p:sp>
        <p:nvSpPr>
          <p:cNvPr id="21" name="TextBox 20">
            <a:extLst>
              <a:ext uri="{FF2B5EF4-FFF2-40B4-BE49-F238E27FC236}">
                <a16:creationId xmlns:a16="http://schemas.microsoft.com/office/drawing/2014/main" id="{88D05852-8A31-0F5E-D22F-D9660114DC2C}"/>
              </a:ext>
            </a:extLst>
          </p:cNvPr>
          <p:cNvSpPr txBox="1"/>
          <p:nvPr/>
        </p:nvSpPr>
        <p:spPr>
          <a:xfrm rot="16200000">
            <a:off x="8539544" y="861529"/>
            <a:ext cx="461665" cy="1937408"/>
          </a:xfrm>
          <a:prstGeom prst="rect">
            <a:avLst/>
          </a:prstGeom>
          <a:noFill/>
        </p:spPr>
        <p:txBody>
          <a:bodyPr vert="eaVert" wrap="square" rtlCol="0">
            <a:spAutoFit/>
          </a:bodyPr>
          <a:lstStyle/>
          <a:p>
            <a:r>
              <a:rPr lang="en-US" sz="1800" b="1" u="sng">
                <a:solidFill>
                  <a:srgbClr val="FFA300"/>
                </a:solidFill>
              </a:rPr>
              <a:t>SolSmart Team</a:t>
            </a:r>
          </a:p>
        </p:txBody>
      </p:sp>
    </p:spTree>
    <p:extLst>
      <p:ext uri="{BB962C8B-B14F-4D97-AF65-F5344CB8AC3E}">
        <p14:creationId xmlns:p14="http://schemas.microsoft.com/office/powerpoint/2010/main" val="2630748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2bd6902b4d_0_124"/>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
        <p:nvSpPr>
          <p:cNvPr id="120" name="Google Shape;120;g22bd6902b4d_0_124"/>
          <p:cNvSpPr txBox="1">
            <a:spLocks noGrp="1"/>
          </p:cNvSpPr>
          <p:nvPr>
            <p:ph type="title"/>
          </p:nvPr>
        </p:nvSpPr>
        <p:spPr>
          <a:xfrm>
            <a:off x="838199" y="202287"/>
            <a:ext cx="1165549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err="1"/>
              <a:t>SolSmart’s</a:t>
            </a:r>
            <a:r>
              <a:rPr lang="en-US"/>
              <a:t> Role in Solar Deployment</a:t>
            </a:r>
          </a:p>
        </p:txBody>
      </p:sp>
      <p:sp>
        <p:nvSpPr>
          <p:cNvPr id="23" name="TextBox 22">
            <a:extLst>
              <a:ext uri="{FF2B5EF4-FFF2-40B4-BE49-F238E27FC236}">
                <a16:creationId xmlns:a16="http://schemas.microsoft.com/office/drawing/2014/main" id="{5B4FE85E-3120-E1CE-5593-8BF28311DD4E}"/>
              </a:ext>
            </a:extLst>
          </p:cNvPr>
          <p:cNvSpPr txBox="1"/>
          <p:nvPr/>
        </p:nvSpPr>
        <p:spPr>
          <a:xfrm>
            <a:off x="1069633" y="1971290"/>
            <a:ext cx="6466978" cy="3370153"/>
          </a:xfrm>
          <a:prstGeom prst="rect">
            <a:avLst/>
          </a:prstGeom>
          <a:noFill/>
        </p:spPr>
        <p:txBody>
          <a:bodyPr wrap="square" lIns="91440" tIns="45720" rIns="91440" bIns="45720" anchor="t">
            <a:spAutoFit/>
          </a:bodyPr>
          <a:lstStyle/>
          <a:p>
            <a:pPr marL="285750" indent="-285750" rtl="0" fontAlgn="base">
              <a:spcBef>
                <a:spcPts val="0"/>
              </a:spcBef>
              <a:spcAft>
                <a:spcPts val="600"/>
              </a:spcAft>
              <a:buFont typeface="Arial" panose="020B0604020202020204" pitchFamily="34" charset="0"/>
              <a:buChar char="•"/>
            </a:pPr>
            <a:r>
              <a:rPr lang="en-US" sz="1800" b="0" i="0" u="none" strike="noStrike" err="1">
                <a:solidFill>
                  <a:srgbClr val="000000"/>
                </a:solidFill>
                <a:effectLst/>
                <a:latin typeface="+mn-lt"/>
              </a:rPr>
              <a:t>SolSmart</a:t>
            </a:r>
            <a:r>
              <a:rPr lang="en-US" sz="1800" b="0" i="0" u="none" strike="noStrike">
                <a:solidFill>
                  <a:srgbClr val="000000"/>
                </a:solidFill>
                <a:effectLst/>
                <a:latin typeface="+mn-lt"/>
              </a:rPr>
              <a:t> helps local governments take action to remove barriers to solar energy growth and make it easier for residents and businesses to go solar</a:t>
            </a:r>
            <a:endParaRPr lang="en-US" sz="1800">
              <a:latin typeface="+mn-lt"/>
            </a:endParaRPr>
          </a:p>
          <a:p>
            <a:pPr marL="285750" indent="-285750" rtl="0" fontAlgn="base">
              <a:spcBef>
                <a:spcPts val="0"/>
              </a:spcBef>
              <a:spcAft>
                <a:spcPts val="600"/>
              </a:spcAft>
              <a:buFont typeface="Arial" panose="020B0604020202020204" pitchFamily="34" charset="0"/>
              <a:buChar char="•"/>
            </a:pPr>
            <a:r>
              <a:rPr lang="en-US" sz="1800" b="0" i="0" u="none" strike="noStrike">
                <a:solidFill>
                  <a:srgbClr val="000000"/>
                </a:solidFill>
                <a:effectLst/>
                <a:latin typeface="+mn-lt"/>
              </a:rPr>
              <a:t>The program offers </a:t>
            </a:r>
            <a:r>
              <a:rPr lang="en-US" sz="1800" b="1" i="0" u="none" strike="noStrike">
                <a:solidFill>
                  <a:srgbClr val="000000"/>
                </a:solidFill>
                <a:effectLst/>
                <a:latin typeface="+mn-lt"/>
              </a:rPr>
              <a:t>no-cost  technical assistance and resources </a:t>
            </a:r>
            <a:r>
              <a:rPr lang="en-US" sz="1800" b="0" i="0" u="none" strike="noStrike">
                <a:solidFill>
                  <a:srgbClr val="000000"/>
                </a:solidFill>
                <a:effectLst/>
                <a:latin typeface="+mn-lt"/>
              </a:rPr>
              <a:t>that help communities become national solar energy leaders</a:t>
            </a:r>
            <a:endParaRPr lang="en-US" sz="1800">
              <a:latin typeface="+mn-lt"/>
            </a:endParaRPr>
          </a:p>
          <a:p>
            <a:pPr marL="285750" indent="-285750" rtl="0" fontAlgn="base">
              <a:spcBef>
                <a:spcPts val="0"/>
              </a:spcBef>
              <a:spcAft>
                <a:spcPts val="600"/>
              </a:spcAft>
              <a:buFont typeface="Arial" panose="020B0604020202020204" pitchFamily="34" charset="0"/>
              <a:buChar char="•"/>
            </a:pPr>
            <a:r>
              <a:rPr lang="en-US" sz="1800" b="0" i="0" u="none" strike="noStrike" err="1">
                <a:solidFill>
                  <a:srgbClr val="000000"/>
                </a:solidFill>
                <a:effectLst/>
                <a:latin typeface="+mn-lt"/>
              </a:rPr>
              <a:t>SolSmart</a:t>
            </a:r>
            <a:r>
              <a:rPr lang="en-US" sz="1800" b="0" i="0" u="none" strike="noStrike">
                <a:solidFill>
                  <a:srgbClr val="000000"/>
                </a:solidFill>
                <a:effectLst/>
                <a:latin typeface="+mn-lt"/>
              </a:rPr>
              <a:t> is committed to meeting the goals of the federal </a:t>
            </a:r>
            <a:r>
              <a:rPr lang="en-US" sz="1800" b="1" i="0" u="none" strike="noStrike">
                <a:solidFill>
                  <a:srgbClr val="000000"/>
                </a:solidFill>
                <a:effectLst/>
                <a:latin typeface="+mn-lt"/>
              </a:rPr>
              <a:t>Justice40</a:t>
            </a:r>
            <a:r>
              <a:rPr lang="en-US" sz="1800" b="0" i="0" u="none" strike="noStrike">
                <a:solidFill>
                  <a:srgbClr val="000000"/>
                </a:solidFill>
                <a:effectLst/>
                <a:latin typeface="+mn-lt"/>
              </a:rPr>
              <a:t> program to provide equitable opportunities for underserved communities</a:t>
            </a:r>
            <a:endParaRPr lang="en-US" sz="1800">
              <a:latin typeface="+mn-lt"/>
            </a:endParaRPr>
          </a:p>
          <a:p>
            <a:pPr marL="285750" indent="-285750" rtl="0" fontAlgn="base">
              <a:spcBef>
                <a:spcPts val="0"/>
              </a:spcBef>
              <a:spcAft>
                <a:spcPts val="600"/>
              </a:spcAft>
              <a:buFont typeface="Arial" panose="020B0604020202020204" pitchFamily="34" charset="0"/>
              <a:buChar char="•"/>
            </a:pPr>
            <a:r>
              <a:rPr lang="en-US" sz="1800" b="0" i="0" u="none" strike="noStrike" err="1">
                <a:solidFill>
                  <a:srgbClr val="000000"/>
                </a:solidFill>
                <a:effectLst/>
                <a:latin typeface="+mn-lt"/>
              </a:rPr>
              <a:t>SolSmart</a:t>
            </a:r>
            <a:r>
              <a:rPr lang="en-US" sz="1800" b="0" i="0" u="none" strike="noStrike">
                <a:solidFill>
                  <a:srgbClr val="000000"/>
                </a:solidFill>
                <a:effectLst/>
                <a:latin typeface="+mn-lt"/>
              </a:rPr>
              <a:t> helps communities reduce “soft costs” — the costs of solar development that are unrelated to hardware</a:t>
            </a:r>
          </a:p>
        </p:txBody>
      </p:sp>
      <p:grpSp>
        <p:nvGrpSpPr>
          <p:cNvPr id="2" name="Group 1">
            <a:extLst>
              <a:ext uri="{FF2B5EF4-FFF2-40B4-BE49-F238E27FC236}">
                <a16:creationId xmlns:a16="http://schemas.microsoft.com/office/drawing/2014/main" id="{0690A6D0-08CD-56ED-548C-7FA8166AC1A2}"/>
              </a:ext>
            </a:extLst>
          </p:cNvPr>
          <p:cNvGrpSpPr/>
          <p:nvPr/>
        </p:nvGrpSpPr>
        <p:grpSpPr>
          <a:xfrm>
            <a:off x="7671140" y="2568376"/>
            <a:ext cx="3757619" cy="2306431"/>
            <a:chOff x="7671140" y="2568376"/>
            <a:chExt cx="3757619" cy="2306431"/>
          </a:xfrm>
        </p:grpSpPr>
        <p:sp>
          <p:nvSpPr>
            <p:cNvPr id="21" name="TextBox 20">
              <a:extLst>
                <a:ext uri="{FF2B5EF4-FFF2-40B4-BE49-F238E27FC236}">
                  <a16:creationId xmlns:a16="http://schemas.microsoft.com/office/drawing/2014/main" id="{8AD4D754-8C9A-1CEE-03C7-1C191EF236D1}"/>
                </a:ext>
              </a:extLst>
            </p:cNvPr>
            <p:cNvSpPr txBox="1"/>
            <p:nvPr/>
          </p:nvSpPr>
          <p:spPr>
            <a:xfrm>
              <a:off x="7817456" y="2640490"/>
              <a:ext cx="3576813" cy="2154436"/>
            </a:xfrm>
            <a:prstGeom prst="rect">
              <a:avLst/>
            </a:prstGeom>
            <a:noFill/>
          </p:spPr>
          <p:txBody>
            <a:bodyPr wrap="square">
              <a:spAutoFit/>
            </a:bodyPr>
            <a:lstStyle/>
            <a:p>
              <a:pPr marL="0" rtl="0" fontAlgn="base">
                <a:spcBef>
                  <a:spcPts val="0"/>
                </a:spcBef>
                <a:spcAft>
                  <a:spcPts val="0"/>
                </a:spcAft>
              </a:pPr>
              <a:r>
                <a:rPr lang="en-US" sz="1800" b="0" i="0" u="none" strike="noStrike">
                  <a:solidFill>
                    <a:srgbClr val="000000"/>
                  </a:solidFill>
                  <a:effectLst/>
                  <a:latin typeface="+mj-lt"/>
                </a:rPr>
                <a:t>“Soft costs” represent 65% of the total cost of a solar PV system  and they arise from: </a:t>
              </a:r>
              <a:endParaRPr lang="en-US" sz="2000" b="0" i="0" u="none" strike="noStrike">
                <a:solidFill>
                  <a:srgbClr val="000000"/>
                </a:solidFill>
                <a:effectLst/>
                <a:latin typeface="+mj-lt"/>
              </a:endParaRPr>
            </a:p>
            <a:p>
              <a:pPr marL="401638" lvl="1" indent="-233363" rtl="0" fontAlgn="base">
                <a:spcBef>
                  <a:spcPts val="0"/>
                </a:spcBef>
                <a:spcAft>
                  <a:spcPts val="0"/>
                </a:spcAft>
                <a:buFont typeface="Arial" panose="020B0604020202020204" pitchFamily="34" charset="0"/>
                <a:buChar char="•"/>
              </a:pPr>
              <a:r>
                <a:rPr lang="en-US" sz="1600" b="0" i="0" u="none" strike="noStrike">
                  <a:solidFill>
                    <a:srgbClr val="000000"/>
                  </a:solidFill>
                  <a:effectLst/>
                  <a:latin typeface="+mj-lt"/>
                </a:rPr>
                <a:t>Permitting and inspection processes; </a:t>
              </a:r>
            </a:p>
            <a:p>
              <a:pPr marL="401638" lvl="1" indent="-233363" rtl="0" fontAlgn="base">
                <a:spcBef>
                  <a:spcPts val="0"/>
                </a:spcBef>
                <a:spcAft>
                  <a:spcPts val="0"/>
                </a:spcAft>
                <a:buFont typeface="Arial" panose="020B0604020202020204" pitchFamily="34" charset="0"/>
                <a:buChar char="•"/>
              </a:pPr>
              <a:r>
                <a:rPr lang="en-US" sz="1600">
                  <a:latin typeface="+mj-lt"/>
                </a:rPr>
                <a:t>Zoning and design requirements</a:t>
              </a:r>
              <a:endParaRPr lang="en-US" sz="1800" b="0" i="0" u="none" strike="noStrike">
                <a:solidFill>
                  <a:srgbClr val="000000"/>
                </a:solidFill>
                <a:effectLst/>
                <a:latin typeface="+mj-lt"/>
              </a:endParaRPr>
            </a:p>
            <a:p>
              <a:pPr marL="401638" lvl="1" indent="-233363" rtl="0" fontAlgn="base">
                <a:spcBef>
                  <a:spcPts val="0"/>
                </a:spcBef>
                <a:spcAft>
                  <a:spcPts val="0"/>
                </a:spcAft>
                <a:buFont typeface="Arial" panose="020B0604020202020204" pitchFamily="34" charset="0"/>
                <a:buChar char="•"/>
              </a:pPr>
              <a:r>
                <a:rPr lang="en-US" sz="1600" b="0" i="0" u="none" strike="noStrike">
                  <a:solidFill>
                    <a:srgbClr val="000000"/>
                  </a:solidFill>
                  <a:effectLst/>
                  <a:latin typeface="+mj-lt"/>
                </a:rPr>
                <a:t>Customer acquisition;</a:t>
              </a:r>
              <a:endParaRPr lang="en-US" sz="1800" b="0" i="0" u="none" strike="noStrike">
                <a:solidFill>
                  <a:srgbClr val="000000"/>
                </a:solidFill>
                <a:effectLst/>
                <a:latin typeface="+mj-lt"/>
              </a:endParaRPr>
            </a:p>
            <a:p>
              <a:pPr marL="401638" lvl="1" indent="-233363" rtl="0" fontAlgn="base">
                <a:spcBef>
                  <a:spcPts val="0"/>
                </a:spcBef>
                <a:spcAft>
                  <a:spcPts val="0"/>
                </a:spcAft>
                <a:buFont typeface="Arial" panose="020B0604020202020204" pitchFamily="34" charset="0"/>
                <a:buChar char="•"/>
              </a:pPr>
              <a:r>
                <a:rPr lang="en-US" sz="1600" b="0" i="0" u="none" strike="noStrike">
                  <a:solidFill>
                    <a:srgbClr val="000000"/>
                  </a:solidFill>
                  <a:effectLst/>
                  <a:latin typeface="+mj-lt"/>
                </a:rPr>
                <a:t>Gaps in financing; and more!</a:t>
              </a:r>
              <a:endParaRPr lang="en-US" sz="1800" b="0" i="0" u="none" strike="noStrike">
                <a:solidFill>
                  <a:srgbClr val="000000"/>
                </a:solidFill>
                <a:effectLst/>
                <a:latin typeface="+mj-lt"/>
              </a:endParaRPr>
            </a:p>
          </p:txBody>
        </p:sp>
        <p:sp>
          <p:nvSpPr>
            <p:cNvPr id="24" name="Rectangle 23">
              <a:extLst>
                <a:ext uri="{FF2B5EF4-FFF2-40B4-BE49-F238E27FC236}">
                  <a16:creationId xmlns:a16="http://schemas.microsoft.com/office/drawing/2014/main" id="{D5EE8433-0C6A-5138-6B4B-49E6047FB09A}"/>
                </a:ext>
              </a:extLst>
            </p:cNvPr>
            <p:cNvSpPr/>
            <p:nvPr/>
          </p:nvSpPr>
          <p:spPr>
            <a:xfrm>
              <a:off x="7671140" y="2568376"/>
              <a:ext cx="3757619" cy="2306431"/>
            </a:xfrm>
            <a:prstGeom prst="rect">
              <a:avLst/>
            </a:prstGeom>
            <a:noFill/>
            <a:ln w="38100">
              <a:solidFill>
                <a:srgbClr val="FFA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2bd6902b4d_0_124"/>
          <p:cNvSpPr txBox="1">
            <a:spLocks noGrp="1"/>
          </p:cNvSpPr>
          <p:nvPr>
            <p:ph type="sldNum" idx="12"/>
          </p:nvPr>
        </p:nvSpPr>
        <p:spPr>
          <a:xfrm>
            <a:off x="9357360" y="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120" name="Google Shape;120;g22bd6902b4d_0_124"/>
          <p:cNvSpPr txBox="1">
            <a:spLocks noGrp="1"/>
          </p:cNvSpPr>
          <p:nvPr>
            <p:ph type="title"/>
          </p:nvPr>
        </p:nvSpPr>
        <p:spPr>
          <a:xfrm>
            <a:off x="838200" y="20228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A300"/>
              </a:buClr>
              <a:buSzPts val="4400"/>
              <a:buFont typeface="Helvetica Neue"/>
              <a:buNone/>
            </a:pPr>
            <a:r>
              <a:rPr lang="en-US" err="1"/>
              <a:t>SolSmart’s</a:t>
            </a:r>
            <a:r>
              <a:rPr lang="en-US"/>
              <a:t> Role in Solar Deployment</a:t>
            </a:r>
            <a:endParaRPr/>
          </a:p>
        </p:txBody>
      </p:sp>
      <p:sp>
        <p:nvSpPr>
          <p:cNvPr id="121" name="Google Shape;121;g22bd6902b4d_0_124"/>
          <p:cNvSpPr/>
          <p:nvPr/>
        </p:nvSpPr>
        <p:spPr>
          <a:xfrm>
            <a:off x="838199" y="1967723"/>
            <a:ext cx="10515600" cy="3570514"/>
          </a:xfrm>
          <a:prstGeom prst="roundRect">
            <a:avLst>
              <a:gd name="adj" fmla="val 16667"/>
            </a:avLst>
          </a:prstGeom>
          <a:solidFill>
            <a:srgbClr val="FFA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 name="Google Shape;122;g22bd6902b4d_0_124"/>
          <p:cNvSpPr txBox="1"/>
          <p:nvPr/>
        </p:nvSpPr>
        <p:spPr>
          <a:xfrm>
            <a:off x="1190170" y="2133600"/>
            <a:ext cx="490582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sng" strike="noStrike" cap="none">
                <a:solidFill>
                  <a:schemeClr val="tx1"/>
                </a:solidFill>
                <a:latin typeface="Arial"/>
                <a:ea typeface="Arial"/>
                <a:cs typeface="Arial"/>
                <a:sym typeface="Arial"/>
              </a:rPr>
              <a:t>Helps local governments</a:t>
            </a:r>
            <a:r>
              <a:rPr lang="en-US" sz="2800" b="1" i="0" u="none" strike="noStrike" cap="none">
                <a:solidFill>
                  <a:schemeClr val="tx1"/>
                </a:solidFill>
                <a:latin typeface="Arial"/>
                <a:ea typeface="Arial"/>
                <a:cs typeface="Arial"/>
                <a:sym typeface="Arial"/>
              </a:rPr>
              <a:t>:</a:t>
            </a:r>
            <a:endParaRPr>
              <a:solidFill>
                <a:schemeClr val="tx1"/>
              </a:solidFill>
            </a:endParaRPr>
          </a:p>
        </p:txBody>
      </p:sp>
      <p:sp>
        <p:nvSpPr>
          <p:cNvPr id="123" name="Google Shape;123;g22bd6902b4d_0_124"/>
          <p:cNvSpPr/>
          <p:nvPr/>
        </p:nvSpPr>
        <p:spPr>
          <a:xfrm>
            <a:off x="1335316" y="2931706"/>
            <a:ext cx="2960913" cy="2165772"/>
          </a:xfrm>
          <a:prstGeom prst="roundRect">
            <a:avLst>
              <a:gd name="adj" fmla="val 16667"/>
            </a:avLst>
          </a:prstGeom>
          <a:solidFill>
            <a:srgbClr val="FFD966"/>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4" name="Google Shape;124;g22bd6902b4d_0_124"/>
          <p:cNvSpPr/>
          <p:nvPr/>
        </p:nvSpPr>
        <p:spPr>
          <a:xfrm>
            <a:off x="4619177" y="2931706"/>
            <a:ext cx="2960913" cy="2165772"/>
          </a:xfrm>
          <a:prstGeom prst="roundRect">
            <a:avLst>
              <a:gd name="adj" fmla="val 16667"/>
            </a:avLst>
          </a:prstGeom>
          <a:solidFill>
            <a:srgbClr val="FFD966"/>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5" name="Google Shape;125;g22bd6902b4d_0_124"/>
          <p:cNvSpPr/>
          <p:nvPr/>
        </p:nvSpPr>
        <p:spPr>
          <a:xfrm>
            <a:off x="7903038" y="2931706"/>
            <a:ext cx="2960913" cy="2165772"/>
          </a:xfrm>
          <a:prstGeom prst="roundRect">
            <a:avLst>
              <a:gd name="adj" fmla="val 16667"/>
            </a:avLst>
          </a:prstGeom>
          <a:solidFill>
            <a:srgbClr val="FFD966"/>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6" name="Google Shape;126;g22bd6902b4d_0_124"/>
          <p:cNvSpPr txBox="1"/>
          <p:nvPr/>
        </p:nvSpPr>
        <p:spPr>
          <a:xfrm>
            <a:off x="1690915" y="3229762"/>
            <a:ext cx="2249714"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 1. </a:t>
            </a:r>
            <a:endParaRPr/>
          </a:p>
          <a:p>
            <a:pPr marL="0" marR="0" lvl="0" indent="0" algn="ctr"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Removes Barriers for Solar</a:t>
            </a:r>
            <a:endParaRPr/>
          </a:p>
        </p:txBody>
      </p:sp>
      <p:sp>
        <p:nvSpPr>
          <p:cNvPr id="127" name="Google Shape;127;g22bd6902b4d_0_124"/>
          <p:cNvSpPr txBox="1"/>
          <p:nvPr/>
        </p:nvSpPr>
        <p:spPr>
          <a:xfrm>
            <a:off x="4884056" y="3229762"/>
            <a:ext cx="2442049"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 2. </a:t>
            </a:r>
            <a:endParaRPr/>
          </a:p>
          <a:p>
            <a:pPr marL="0" marR="0" lvl="0" indent="0" algn="ctr"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Free Technical Assistance &amp; Resources</a:t>
            </a:r>
            <a:endParaRPr/>
          </a:p>
        </p:txBody>
      </p:sp>
      <p:sp>
        <p:nvSpPr>
          <p:cNvPr id="128" name="Google Shape;128;g22bd6902b4d_0_124"/>
          <p:cNvSpPr txBox="1"/>
          <p:nvPr/>
        </p:nvSpPr>
        <p:spPr>
          <a:xfrm>
            <a:off x="8258637" y="3229762"/>
            <a:ext cx="2249714"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 3. </a:t>
            </a:r>
            <a:endParaRPr/>
          </a:p>
          <a:p>
            <a:pPr marL="0" marR="0" lvl="0" indent="0" algn="ctr"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Reduces solar </a:t>
            </a:r>
            <a:endParaRPr/>
          </a:p>
          <a:p>
            <a:pPr marL="0" marR="0" lvl="0" indent="0" algn="ctr"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“soft costs”</a:t>
            </a:r>
            <a:endParaRPr/>
          </a:p>
        </p:txBody>
      </p:sp>
    </p:spTree>
    <p:extLst>
      <p:ext uri="{BB962C8B-B14F-4D97-AF65-F5344CB8AC3E}">
        <p14:creationId xmlns:p14="http://schemas.microsoft.com/office/powerpoint/2010/main" val="3034611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g22bd6902b4d_0_211" descr="A group of people posing for a photo&#10;&#10;Description automatically generated with medium confidence"/>
          <p:cNvPicPr preferRelativeResize="0"/>
          <p:nvPr/>
        </p:nvPicPr>
        <p:blipFill rotWithShape="1">
          <a:blip r:embed="rId3">
            <a:alphaModFix/>
          </a:blip>
          <a:srcRect l="-99" t="15514" r="99" b="10952"/>
          <a:stretch/>
        </p:blipFill>
        <p:spPr>
          <a:xfrm>
            <a:off x="-12015" y="0"/>
            <a:ext cx="12115800" cy="5933440"/>
          </a:xfrm>
          <a:prstGeom prst="rect">
            <a:avLst/>
          </a:prstGeom>
          <a:noFill/>
          <a:ln>
            <a:noFill/>
          </a:ln>
        </p:spPr>
      </p:pic>
      <p:sp>
        <p:nvSpPr>
          <p:cNvPr id="152" name="Google Shape;152;g22bd6902b4d_0_211"/>
          <p:cNvSpPr/>
          <p:nvPr/>
        </p:nvSpPr>
        <p:spPr>
          <a:xfrm>
            <a:off x="0" y="-71120"/>
            <a:ext cx="12100560" cy="6004560"/>
          </a:xfrm>
          <a:prstGeom prst="rect">
            <a:avLst/>
          </a:prstGeom>
          <a:solidFill>
            <a:srgbClr val="FFF2CC">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4" name="Google Shape;154;g22bd6902b4d_0_211"/>
          <p:cNvSpPr txBox="1">
            <a:spLocks noGrp="1"/>
          </p:cNvSpPr>
          <p:nvPr>
            <p:ph type="sldNum" idx="12"/>
          </p:nvPr>
        </p:nvSpPr>
        <p:spPr>
          <a:xfrm>
            <a:off x="9357360" y="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
        <p:nvSpPr>
          <p:cNvPr id="156" name="Google Shape;156;g22bd6902b4d_0_211"/>
          <p:cNvSpPr txBox="1"/>
          <p:nvPr/>
        </p:nvSpPr>
        <p:spPr>
          <a:xfrm>
            <a:off x="8671036" y="5613370"/>
            <a:ext cx="3436885"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23 Chicago-area cities, towns, and counties awarded SolSmart designations at Argonne National Lab in 2019</a:t>
            </a:r>
            <a:endParaRPr sz="1000" b="0" i="0" u="none" strike="noStrike" cap="none">
              <a:solidFill>
                <a:srgbClr val="000000"/>
              </a:solidFill>
              <a:latin typeface="Arial"/>
              <a:ea typeface="Arial"/>
              <a:cs typeface="Arial"/>
              <a:sym typeface="Arial"/>
            </a:endParaRPr>
          </a:p>
        </p:txBody>
      </p:sp>
      <p:sp>
        <p:nvSpPr>
          <p:cNvPr id="157" name="Google Shape;157;g22bd6902b4d_0_211"/>
          <p:cNvSpPr/>
          <p:nvPr/>
        </p:nvSpPr>
        <p:spPr>
          <a:xfrm>
            <a:off x="4432253" y="1483144"/>
            <a:ext cx="3279946" cy="1554265"/>
          </a:xfrm>
          <a:prstGeom prst="ellipse">
            <a:avLst/>
          </a:prstGeom>
          <a:solidFill>
            <a:srgbClr val="FFA3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8" name="Google Shape;158;g22bd6902b4d_0_211"/>
          <p:cNvSpPr txBox="1"/>
          <p:nvPr/>
        </p:nvSpPr>
        <p:spPr>
          <a:xfrm>
            <a:off x="4510999" y="1845332"/>
            <a:ext cx="3111546" cy="703470"/>
          </a:xfrm>
          <a:prstGeom prst="rect">
            <a:avLst/>
          </a:prstGeom>
          <a:noFill/>
          <a:ln>
            <a:noFill/>
          </a:ln>
        </p:spPr>
        <p:txBody>
          <a:bodyPr spcFirstLastPara="1" wrap="square" lIns="91425" tIns="45700" rIns="91425" bIns="45700" anchor="t" anchorCtr="0">
            <a:noAutofit/>
          </a:bodyPr>
          <a:lstStyle/>
          <a:p>
            <a:pPr marL="0" marR="0" lvl="0" indent="0" algn="ctr" rtl="0">
              <a:lnSpc>
                <a:spcPct val="105000"/>
              </a:lnSpc>
              <a:spcBef>
                <a:spcPts val="0"/>
              </a:spcBef>
              <a:spcAft>
                <a:spcPts val="0"/>
              </a:spcAft>
              <a:buClr>
                <a:schemeClr val="dk1"/>
              </a:buClr>
              <a:buSzPts val="1200"/>
              <a:buFont typeface="Arial"/>
              <a:buNone/>
            </a:pPr>
            <a:r>
              <a:rPr lang="en-US" sz="2400" b="1" i="0" u="none" strike="noStrike" cap="none">
                <a:solidFill>
                  <a:schemeClr val="dk1"/>
                </a:solidFill>
                <a:latin typeface="Arial"/>
                <a:ea typeface="Arial"/>
                <a:cs typeface="Arial"/>
                <a:sym typeface="Arial"/>
              </a:rPr>
              <a:t>Five “Solar-Ready” Categories</a:t>
            </a:r>
            <a:endParaRPr sz="1800" b="0" i="0" u="none" strike="noStrike" cap="none">
              <a:solidFill>
                <a:srgbClr val="000000"/>
              </a:solidFill>
              <a:latin typeface="Arial"/>
              <a:ea typeface="Arial"/>
              <a:cs typeface="Arial"/>
              <a:sym typeface="Arial"/>
            </a:endParaRPr>
          </a:p>
          <a:p>
            <a:pPr marL="0" marR="0" lvl="1"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342900" marR="0" lvl="1" indent="-22860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F3F3F"/>
              </a:solidFill>
              <a:latin typeface="Calibri"/>
              <a:ea typeface="Calibri"/>
              <a:cs typeface="Calibri"/>
              <a:sym typeface="Calibri"/>
            </a:endParaRPr>
          </a:p>
        </p:txBody>
      </p:sp>
      <p:sp>
        <p:nvSpPr>
          <p:cNvPr id="159" name="Google Shape;159;g22bd6902b4d_0_211"/>
          <p:cNvSpPr/>
          <p:nvPr/>
        </p:nvSpPr>
        <p:spPr>
          <a:xfrm>
            <a:off x="175932" y="2209599"/>
            <a:ext cx="2339428" cy="1231900"/>
          </a:xfrm>
          <a:prstGeom prst="roundRect">
            <a:avLst>
              <a:gd name="adj" fmla="val 16667"/>
            </a:avLst>
          </a:prstGeom>
          <a:solidFill>
            <a:srgbClr val="FFA300"/>
          </a:solidFill>
          <a:ln w="25400" cap="flat" cmpd="sng">
            <a:solidFill>
              <a:srgbClr val="FEE5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0" name="Google Shape;160;g22bd6902b4d_0_211"/>
          <p:cNvSpPr txBox="1"/>
          <p:nvPr/>
        </p:nvSpPr>
        <p:spPr>
          <a:xfrm>
            <a:off x="387199" y="2363269"/>
            <a:ext cx="1916893" cy="933450"/>
          </a:xfrm>
          <a:prstGeom prst="rect">
            <a:avLst/>
          </a:prstGeom>
          <a:noFill/>
          <a:ln>
            <a:noFill/>
          </a:ln>
        </p:spPr>
        <p:txBody>
          <a:bodyPr spcFirstLastPara="1" wrap="square" lIns="91425" tIns="45700" rIns="91425" bIns="45700" anchor="t" anchorCtr="0">
            <a:noAutofit/>
          </a:bodyPr>
          <a:lstStyle/>
          <a:p>
            <a:pPr marL="0" marR="0" lvl="1" indent="0" algn="ctr" rtl="0">
              <a:lnSpc>
                <a:spcPct val="100000"/>
              </a:lnSpc>
              <a:spcBef>
                <a:spcPts val="800"/>
              </a:spcBef>
              <a:spcAft>
                <a:spcPts val="0"/>
              </a:spcAft>
              <a:buClr>
                <a:srgbClr val="000000"/>
              </a:buClr>
              <a:buSzPts val="1800"/>
              <a:buFont typeface="Arial"/>
              <a:buNone/>
            </a:pPr>
            <a:r>
              <a:rPr lang="en-US" sz="2200" b="1" i="0" u="none" strike="noStrike" cap="none">
                <a:solidFill>
                  <a:schemeClr val="lt1"/>
                </a:solidFill>
                <a:latin typeface="Arial"/>
                <a:ea typeface="Arial"/>
                <a:cs typeface="Arial"/>
                <a:sym typeface="Arial"/>
              </a:rPr>
              <a:t>Permitting &amp; Inspection</a:t>
            </a:r>
            <a:endParaRPr sz="22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3F3F3F"/>
              </a:solidFill>
              <a:latin typeface="Calibri"/>
              <a:ea typeface="Calibri"/>
              <a:cs typeface="Calibri"/>
              <a:sym typeface="Calibri"/>
            </a:endParaRPr>
          </a:p>
        </p:txBody>
      </p:sp>
      <p:sp>
        <p:nvSpPr>
          <p:cNvPr id="161" name="Google Shape;161;g22bd6902b4d_0_211"/>
          <p:cNvSpPr/>
          <p:nvPr/>
        </p:nvSpPr>
        <p:spPr>
          <a:xfrm>
            <a:off x="9579424" y="2199316"/>
            <a:ext cx="2339428" cy="1231900"/>
          </a:xfrm>
          <a:prstGeom prst="roundRect">
            <a:avLst>
              <a:gd name="adj" fmla="val 16667"/>
            </a:avLst>
          </a:prstGeom>
          <a:solidFill>
            <a:srgbClr val="FFA300"/>
          </a:solidFill>
          <a:ln w="25400" cap="flat" cmpd="sng">
            <a:solidFill>
              <a:srgbClr val="FEE5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2" name="Google Shape;162;g22bd6902b4d_0_211"/>
          <p:cNvSpPr txBox="1"/>
          <p:nvPr/>
        </p:nvSpPr>
        <p:spPr>
          <a:xfrm>
            <a:off x="9766917" y="2355526"/>
            <a:ext cx="1964442" cy="933450"/>
          </a:xfrm>
          <a:prstGeom prst="rect">
            <a:avLst/>
          </a:prstGeom>
          <a:noFill/>
          <a:ln>
            <a:noFill/>
          </a:ln>
        </p:spPr>
        <p:txBody>
          <a:bodyPr spcFirstLastPara="1" wrap="square" lIns="91425" tIns="45700" rIns="91425" bIns="45700" anchor="t" anchorCtr="0">
            <a:noAutofit/>
          </a:bodyPr>
          <a:lstStyle/>
          <a:p>
            <a:pPr marL="0" marR="0" lvl="1" indent="0" algn="ctr" rtl="0">
              <a:lnSpc>
                <a:spcPct val="100000"/>
              </a:lnSpc>
              <a:spcBef>
                <a:spcPts val="800"/>
              </a:spcBef>
              <a:spcAft>
                <a:spcPts val="0"/>
              </a:spcAft>
              <a:buClr>
                <a:srgbClr val="000000"/>
              </a:buClr>
              <a:buSzPts val="1800"/>
              <a:buFont typeface="Arial"/>
              <a:buNone/>
            </a:pPr>
            <a:r>
              <a:rPr lang="en-US" sz="2200" b="1" i="0" u="none" strike="noStrike" cap="none">
                <a:solidFill>
                  <a:schemeClr val="lt1"/>
                </a:solidFill>
                <a:latin typeface="Arial"/>
                <a:ea typeface="Arial"/>
                <a:cs typeface="Arial"/>
                <a:sym typeface="Arial"/>
              </a:rPr>
              <a:t>Market Development</a:t>
            </a:r>
            <a:endParaRPr sz="22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3F3F3F"/>
              </a:solidFill>
              <a:latin typeface="Calibri"/>
              <a:ea typeface="Calibri"/>
              <a:cs typeface="Calibri"/>
              <a:sym typeface="Calibri"/>
            </a:endParaRPr>
          </a:p>
        </p:txBody>
      </p:sp>
      <p:sp>
        <p:nvSpPr>
          <p:cNvPr id="163" name="Google Shape;163;g22bd6902b4d_0_211"/>
          <p:cNvSpPr/>
          <p:nvPr/>
        </p:nvSpPr>
        <p:spPr>
          <a:xfrm>
            <a:off x="1887001" y="3749239"/>
            <a:ext cx="2339428" cy="1231900"/>
          </a:xfrm>
          <a:prstGeom prst="roundRect">
            <a:avLst>
              <a:gd name="adj" fmla="val 16667"/>
            </a:avLst>
          </a:prstGeom>
          <a:solidFill>
            <a:srgbClr val="FFA300"/>
          </a:solidFill>
          <a:ln w="25400" cap="flat" cmpd="sng">
            <a:solidFill>
              <a:srgbClr val="FEE5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4" name="Google Shape;164;g22bd6902b4d_0_211"/>
          <p:cNvSpPr txBox="1"/>
          <p:nvPr/>
        </p:nvSpPr>
        <p:spPr>
          <a:xfrm>
            <a:off x="2098268" y="3902909"/>
            <a:ext cx="1916893" cy="933450"/>
          </a:xfrm>
          <a:prstGeom prst="rect">
            <a:avLst/>
          </a:prstGeom>
          <a:noFill/>
          <a:ln>
            <a:noFill/>
          </a:ln>
        </p:spPr>
        <p:txBody>
          <a:bodyPr spcFirstLastPara="1" wrap="square" lIns="91425" tIns="45700" rIns="91425" bIns="45700" anchor="t" anchorCtr="0">
            <a:noAutofit/>
          </a:bodyPr>
          <a:lstStyle/>
          <a:p>
            <a:pPr marL="0" marR="0" lvl="1" indent="0" algn="ctr" rtl="0">
              <a:lnSpc>
                <a:spcPct val="100000"/>
              </a:lnSpc>
              <a:spcBef>
                <a:spcPts val="800"/>
              </a:spcBef>
              <a:spcAft>
                <a:spcPts val="0"/>
              </a:spcAft>
              <a:buClr>
                <a:srgbClr val="000000"/>
              </a:buClr>
              <a:buSzPts val="1800"/>
              <a:buFont typeface="Arial"/>
              <a:buNone/>
            </a:pPr>
            <a:r>
              <a:rPr lang="en-US" sz="2200" b="1" i="0" u="none" strike="noStrike" cap="none">
                <a:solidFill>
                  <a:schemeClr val="lt1"/>
                </a:solidFill>
                <a:latin typeface="Arial"/>
                <a:ea typeface="Arial"/>
                <a:cs typeface="Arial"/>
                <a:sym typeface="Arial"/>
              </a:rPr>
              <a:t>Planning &amp; Zoning</a:t>
            </a:r>
            <a:endParaRPr sz="22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3F3F3F"/>
              </a:solidFill>
              <a:latin typeface="Calibri"/>
              <a:ea typeface="Calibri"/>
              <a:cs typeface="Calibri"/>
              <a:sym typeface="Calibri"/>
            </a:endParaRPr>
          </a:p>
        </p:txBody>
      </p:sp>
      <p:sp>
        <p:nvSpPr>
          <p:cNvPr id="165" name="Google Shape;165;g22bd6902b4d_0_211"/>
          <p:cNvSpPr/>
          <p:nvPr/>
        </p:nvSpPr>
        <p:spPr>
          <a:xfrm>
            <a:off x="7965573" y="3757405"/>
            <a:ext cx="2339428" cy="1231900"/>
          </a:xfrm>
          <a:prstGeom prst="roundRect">
            <a:avLst>
              <a:gd name="adj" fmla="val 16667"/>
            </a:avLst>
          </a:prstGeom>
          <a:solidFill>
            <a:srgbClr val="FFA300"/>
          </a:solidFill>
          <a:ln w="25400" cap="flat" cmpd="sng">
            <a:solidFill>
              <a:srgbClr val="FEE5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6" name="Google Shape;166;g22bd6902b4d_0_211"/>
          <p:cNvSpPr txBox="1"/>
          <p:nvPr/>
        </p:nvSpPr>
        <p:spPr>
          <a:xfrm>
            <a:off x="8176840" y="3911075"/>
            <a:ext cx="1916893" cy="933450"/>
          </a:xfrm>
          <a:prstGeom prst="rect">
            <a:avLst/>
          </a:prstGeom>
          <a:noFill/>
          <a:ln>
            <a:noFill/>
          </a:ln>
        </p:spPr>
        <p:txBody>
          <a:bodyPr spcFirstLastPara="1" wrap="square" lIns="91425" tIns="45700" rIns="91425" bIns="45700" anchor="t" anchorCtr="0">
            <a:noAutofit/>
          </a:bodyPr>
          <a:lstStyle/>
          <a:p>
            <a:pPr marL="0" marR="0" lvl="1" indent="0" algn="ctr" rtl="0">
              <a:lnSpc>
                <a:spcPct val="100000"/>
              </a:lnSpc>
              <a:spcBef>
                <a:spcPts val="800"/>
              </a:spcBef>
              <a:spcAft>
                <a:spcPts val="0"/>
              </a:spcAft>
              <a:buClr>
                <a:srgbClr val="000000"/>
              </a:buClr>
              <a:buSzPts val="1800"/>
              <a:buFont typeface="Arial"/>
              <a:buNone/>
            </a:pPr>
            <a:r>
              <a:rPr lang="en-US" sz="2200" b="1" i="0" u="none" strike="noStrike" cap="none">
                <a:solidFill>
                  <a:schemeClr val="lt1"/>
                </a:solidFill>
                <a:latin typeface="Arial"/>
                <a:ea typeface="Arial"/>
                <a:cs typeface="Arial"/>
                <a:sym typeface="Arial"/>
              </a:rPr>
              <a:t>Community Engagement</a:t>
            </a:r>
            <a:endParaRPr sz="22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3F3F3F"/>
              </a:solidFill>
              <a:latin typeface="Calibri"/>
              <a:ea typeface="Calibri"/>
              <a:cs typeface="Calibri"/>
              <a:sym typeface="Calibri"/>
            </a:endParaRPr>
          </a:p>
        </p:txBody>
      </p:sp>
      <p:sp>
        <p:nvSpPr>
          <p:cNvPr id="167" name="Google Shape;167;g22bd6902b4d_0_211"/>
          <p:cNvSpPr/>
          <p:nvPr/>
        </p:nvSpPr>
        <p:spPr>
          <a:xfrm>
            <a:off x="4926286" y="4270370"/>
            <a:ext cx="2339428" cy="1231900"/>
          </a:xfrm>
          <a:prstGeom prst="roundRect">
            <a:avLst>
              <a:gd name="adj" fmla="val 16667"/>
            </a:avLst>
          </a:prstGeom>
          <a:solidFill>
            <a:srgbClr val="FFA300"/>
          </a:solidFill>
          <a:ln w="25400" cap="flat" cmpd="sng">
            <a:solidFill>
              <a:srgbClr val="FEE5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8" name="Google Shape;168;g22bd6902b4d_0_211"/>
          <p:cNvSpPr txBox="1"/>
          <p:nvPr/>
        </p:nvSpPr>
        <p:spPr>
          <a:xfrm>
            <a:off x="5137553" y="4424040"/>
            <a:ext cx="1916893" cy="933450"/>
          </a:xfrm>
          <a:prstGeom prst="rect">
            <a:avLst/>
          </a:prstGeom>
          <a:noFill/>
          <a:ln>
            <a:noFill/>
          </a:ln>
        </p:spPr>
        <p:txBody>
          <a:bodyPr spcFirstLastPara="1" wrap="square" lIns="91425" tIns="45700" rIns="91425" bIns="45700" anchor="t" anchorCtr="0">
            <a:noAutofit/>
          </a:bodyPr>
          <a:lstStyle/>
          <a:p>
            <a:pPr marL="0" marR="0" lvl="1" indent="0" algn="ctr" rtl="0">
              <a:lnSpc>
                <a:spcPct val="100000"/>
              </a:lnSpc>
              <a:spcBef>
                <a:spcPts val="800"/>
              </a:spcBef>
              <a:spcAft>
                <a:spcPts val="0"/>
              </a:spcAft>
              <a:buClr>
                <a:srgbClr val="000000"/>
              </a:buClr>
              <a:buSzPts val="1800"/>
              <a:buFont typeface="Arial"/>
              <a:buNone/>
            </a:pPr>
            <a:r>
              <a:rPr lang="en-US" sz="2200" b="1" i="0" u="none" strike="noStrike" cap="none">
                <a:solidFill>
                  <a:schemeClr val="lt1"/>
                </a:solidFill>
                <a:latin typeface="Arial"/>
                <a:ea typeface="Arial"/>
                <a:cs typeface="Arial"/>
                <a:sym typeface="Arial"/>
              </a:rPr>
              <a:t>Government Operations</a:t>
            </a:r>
            <a:endParaRPr sz="22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3F3F3F"/>
              </a:solidFill>
              <a:latin typeface="Calibri"/>
              <a:ea typeface="Calibri"/>
              <a:cs typeface="Calibri"/>
              <a:sym typeface="Calibri"/>
            </a:endParaRPr>
          </a:p>
        </p:txBody>
      </p:sp>
      <p:sp>
        <p:nvSpPr>
          <p:cNvPr id="2" name="Google Shape;96;p1">
            <a:extLst>
              <a:ext uri="{FF2B5EF4-FFF2-40B4-BE49-F238E27FC236}">
                <a16:creationId xmlns:a16="http://schemas.microsoft.com/office/drawing/2014/main" id="{8F87DAE5-5D98-148F-9667-94C5790CD2C7}"/>
              </a:ext>
            </a:extLst>
          </p:cNvPr>
          <p:cNvSpPr txBox="1">
            <a:spLocks/>
          </p:cNvSpPr>
          <p:nvPr/>
        </p:nvSpPr>
        <p:spPr>
          <a:xfrm>
            <a:off x="-12015" y="145964"/>
            <a:ext cx="12119936" cy="906010"/>
          </a:xfrm>
          <a:prstGeom prst="rect">
            <a:avLst/>
          </a:prstGeom>
          <a:solidFill>
            <a:schemeClr val="lt1">
              <a:alpha val="74117"/>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A300"/>
              </a:buClr>
              <a:buSzPts val="4400"/>
              <a:buFont typeface="Arial"/>
              <a:buNone/>
              <a:defRPr sz="4400" b="0" i="0" u="none" strike="noStrike" cap="none">
                <a:solidFill>
                  <a:srgbClr val="FFA3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spcBef>
                <a:spcPts val="1200"/>
              </a:spcBef>
              <a:buClr>
                <a:srgbClr val="000000"/>
              </a:buClr>
              <a:buSzPts val="2800"/>
              <a:defRPr/>
            </a:pPr>
            <a:r>
              <a:rPr lang="en-US" sz="4000" b="1" dirty="0">
                <a:effectLst>
                  <a:outerShdw blurRad="38100" dist="38100" dir="2700000" algn="tl">
                    <a:srgbClr val="000000">
                      <a:alpha val="43137"/>
                    </a:srgbClr>
                  </a:outerShdw>
                </a:effectLst>
              </a:rPr>
              <a:t>SolSmart: A Roadmap to Advance Solar Locally</a:t>
            </a:r>
          </a:p>
        </p:txBody>
      </p:sp>
    </p:spTree>
  </p:cSld>
  <p:clrMapOvr>
    <a:masterClrMapping/>
  </p:clrMapOvr>
</p:sld>
</file>

<file path=ppt/theme/theme1.xml><?xml version="1.0" encoding="utf-8"?>
<a:theme xmlns:a="http://schemas.openxmlformats.org/drawingml/2006/main" name="SolSmart 2.0">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d9c5e54-71a5-4fa7-91b2-79c485505fd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BA6299CED8784AA3E10583A854F58F" ma:contentTypeVersion="15" ma:contentTypeDescription="Create a new document." ma:contentTypeScope="" ma:versionID="e64431b6c6ca401a5b8547f89516b248">
  <xsd:schema xmlns:xsd="http://www.w3.org/2001/XMLSchema" xmlns:xs="http://www.w3.org/2001/XMLSchema" xmlns:p="http://schemas.microsoft.com/office/2006/metadata/properties" xmlns:ns3="1d9c5e54-71a5-4fa7-91b2-79c485505fd8" xmlns:ns4="e9ed10fa-7474-4340-ab1a-1a1b5ba6318e" targetNamespace="http://schemas.microsoft.com/office/2006/metadata/properties" ma:root="true" ma:fieldsID="4c5c1c4ea8dff8e15a31e3f9040f3ac9" ns3:_="" ns4:_="">
    <xsd:import namespace="1d9c5e54-71a5-4fa7-91b2-79c485505fd8"/>
    <xsd:import namespace="e9ed10fa-7474-4340-ab1a-1a1b5ba6318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GenerationTime" minOccurs="0"/>
                <xsd:element ref="ns3:MediaServiceEventHashCode" minOccurs="0"/>
                <xsd:element ref="ns3:MediaServiceAutoTags" minOccurs="0"/>
                <xsd:element ref="ns3:MediaServiceOCR"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9c5e54-71a5-4fa7-91b2-79c485505f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ed10fa-7474-4340-ab1a-1a1b5ba6318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A908D6-24E3-4823-B22E-9C62CB8959B1}">
  <ds:schemaRefs>
    <ds:schemaRef ds:uri="http://schemas.openxmlformats.org/package/2006/metadata/core-properties"/>
    <ds:schemaRef ds:uri="1d9c5e54-71a5-4fa7-91b2-79c485505fd8"/>
    <ds:schemaRef ds:uri="http://schemas.microsoft.com/office/2006/documentManagement/types"/>
    <ds:schemaRef ds:uri="http://schemas.microsoft.com/office/infopath/2007/PartnerControls"/>
    <ds:schemaRef ds:uri="http://purl.org/dc/elements/1.1/"/>
    <ds:schemaRef ds:uri="http://schemas.microsoft.com/office/2006/metadata/properties"/>
    <ds:schemaRef ds:uri="e9ed10fa-7474-4340-ab1a-1a1b5ba6318e"/>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E9C3C848-45B5-4697-A1B3-78A616BF0967}">
  <ds:schemaRefs>
    <ds:schemaRef ds:uri="http://schemas.microsoft.com/sharepoint/v3/contenttype/forms"/>
  </ds:schemaRefs>
</ds:datastoreItem>
</file>

<file path=customXml/itemProps3.xml><?xml version="1.0" encoding="utf-8"?>
<ds:datastoreItem xmlns:ds="http://schemas.openxmlformats.org/officeDocument/2006/customXml" ds:itemID="{D8AF908F-D5D7-4EF4-881C-A23C3B1EEC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9c5e54-71a5-4fa7-91b2-79c485505fd8"/>
    <ds:schemaRef ds:uri="e9ed10fa-7474-4340-ab1a-1a1b5ba631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061e953-577f-44bc-90d4-dd6552c79708}" enabled="1" method="Privileged" siteId="{2f5e7ebc-22b0-4fbe-934c-aabddb4e29b1}" removed="0"/>
</clbl:labelList>
</file>

<file path=docProps/app.xml><?xml version="1.0" encoding="utf-8"?>
<Properties xmlns="http://schemas.openxmlformats.org/officeDocument/2006/extended-properties" xmlns:vt="http://schemas.openxmlformats.org/officeDocument/2006/docPropsVTypes">
  <TotalTime>8</TotalTime>
  <Words>2482</Words>
  <Application>Microsoft Office PowerPoint</Application>
  <PresentationFormat>Widescreen</PresentationFormat>
  <Paragraphs>237</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PMingLiU</vt:lpstr>
      <vt:lpstr>Arial</vt:lpstr>
      <vt:lpstr>Helvetica Neue</vt:lpstr>
      <vt:lpstr>Lato</vt:lpstr>
      <vt:lpstr>Arial,Sans-Serif</vt:lpstr>
      <vt:lpstr>Source Sans Pro</vt:lpstr>
      <vt:lpstr>Calibri</vt:lpstr>
      <vt:lpstr>Noto Sans Symbols</vt:lpstr>
      <vt:lpstr>SolSmart 2.0</vt:lpstr>
      <vt:lpstr>Advancing Solar Energy Best Practices in North Central Texas  February 29, 2024</vt:lpstr>
      <vt:lpstr>What We’ll Share Today</vt:lpstr>
      <vt:lpstr>Who You’ll Hear From</vt:lpstr>
      <vt:lpstr>About SolSmart</vt:lpstr>
      <vt:lpstr>Acknowledgement and Disclaimer</vt:lpstr>
      <vt:lpstr>About SolSmart</vt:lpstr>
      <vt:lpstr>SolSmart’s Role in Solar Deployment</vt:lpstr>
      <vt:lpstr>SolSmart’s Role in Solar Deployment</vt:lpstr>
      <vt:lpstr>PowerPoint Presentation</vt:lpstr>
      <vt:lpstr>Designation Structure</vt:lpstr>
      <vt:lpstr>SolSmart By the Numbers</vt:lpstr>
      <vt:lpstr>Technical Assistance Examples</vt:lpstr>
      <vt:lpstr>Best Practice Resources &amp; Customized Support</vt:lpstr>
      <vt:lpstr>Templates and Examples</vt:lpstr>
      <vt:lpstr>Overview of Solar Best Practices</vt:lpstr>
      <vt:lpstr>Permitting &amp; Inspection Category</vt:lpstr>
      <vt:lpstr>Kennedale, TX (SolSmart Silver)</vt:lpstr>
      <vt:lpstr>Planning &amp; Zoning Category</vt:lpstr>
      <vt:lpstr>Lewisville, TX (SolSmart Bronze)</vt:lpstr>
      <vt:lpstr>Government Operations Category</vt:lpstr>
      <vt:lpstr>Cedar Hill, TX (SolSmart Gold)</vt:lpstr>
      <vt:lpstr>Community Engagement Category</vt:lpstr>
      <vt:lpstr>PowerPoint Presentation</vt:lpstr>
      <vt:lpstr>Market Development Category</vt:lpstr>
      <vt:lpstr>Plano, TX (SolSmart Bronze)</vt:lpstr>
      <vt:lpstr>Questions on SolSmart</vt:lpstr>
      <vt:lpstr>Upcoming NCTCOG Cohort Opportunity</vt:lpstr>
      <vt:lpstr>NCTCOG is launching a new cohort for communities to achieve SolSmart designation</vt:lpstr>
      <vt:lpstr>Cohort Structure &amp; Timeline </vt:lpstr>
      <vt:lpstr>Why Participate in the Cohort?</vt:lpstr>
      <vt:lpstr>Next Steps for Communities Interested in Participating in the Cohort</vt:lpstr>
      <vt:lpstr>Next Steps for Communities Interested in Participating in the Cohort</vt:lpstr>
      <vt:lpstr>Ask Us Anything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Solar Energy Best Practices in North Central Texas  February 29, 2024</dc:title>
  <dc:creator>Zack Loehle</dc:creator>
  <cp:lastModifiedBy>Joaquin Escalante</cp:lastModifiedBy>
  <cp:revision>2</cp:revision>
  <dcterms:created xsi:type="dcterms:W3CDTF">2022-09-07T17:41:04Z</dcterms:created>
  <dcterms:modified xsi:type="dcterms:W3CDTF">2024-02-29T19:07:10Z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0x010100C5BA6299CED8784AA3E10583A854F58F</vt:lpwstr>
  </property>
</Properties>
</file>